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8"/>
  </p:notesMasterIdLst>
  <p:handoutMasterIdLst>
    <p:handoutMasterId r:id="rId19"/>
  </p:handoutMasterIdLst>
  <p:sldIdLst>
    <p:sldId id="478" r:id="rId5"/>
    <p:sldId id="456" r:id="rId6"/>
    <p:sldId id="491" r:id="rId7"/>
    <p:sldId id="520" r:id="rId8"/>
    <p:sldId id="512" r:id="rId9"/>
    <p:sldId id="452" r:id="rId10"/>
    <p:sldId id="511" r:id="rId11"/>
    <p:sldId id="516" r:id="rId12"/>
    <p:sldId id="521" r:id="rId13"/>
    <p:sldId id="518" r:id="rId14"/>
    <p:sldId id="517" r:id="rId15"/>
    <p:sldId id="515" r:id="rId16"/>
    <p:sldId id="411" r:id="rId17"/>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00"/>
    <a:srgbClr val="0000FF"/>
    <a:srgbClr val="CC0000"/>
    <a:srgbClr val="8F8F8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835" autoAdjust="0"/>
    <p:restoredTop sz="34558" autoAdjust="0"/>
  </p:normalViewPr>
  <p:slideViewPr>
    <p:cSldViewPr snapToGrid="0">
      <p:cViewPr>
        <p:scale>
          <a:sx n="70" d="100"/>
          <a:sy n="70" d="100"/>
        </p:scale>
        <p:origin x="-1680" y="-204"/>
      </p:cViewPr>
      <p:guideLst>
        <p:guide orient="horz" pos="2160"/>
        <p:guide orient="horz" pos="912"/>
        <p:guide orient="horz" pos="3888"/>
        <p:guide pos="2880"/>
        <p:guide pos="288"/>
        <p:guide pos="547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7" d="100"/>
          <a:sy n="87" d="100"/>
        </p:scale>
        <p:origin x="-3738"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88A6D1-998E-4C55-8542-7AAA0C9A9AB8}" type="datetimeFigureOut">
              <a:rPr lang="en-US" smtClean="0"/>
              <a:pPr/>
              <a:t>3/15/2013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AB6F5-C0E1-4DEF-9E80-8EDB682E808C}" type="slidenum">
              <a:rPr lang="en-US" smtClean="0"/>
              <a:pPr/>
              <a:t>‹#›</a:t>
            </a:fld>
            <a:endParaRPr lang="en-US"/>
          </a:p>
        </p:txBody>
      </p:sp>
    </p:spTree>
    <p:extLst>
      <p:ext uri="{BB962C8B-B14F-4D97-AF65-F5344CB8AC3E}">
        <p14:creationId xmlns:p14="http://schemas.microsoft.com/office/powerpoint/2010/main" xmlns="" val="2565901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141C1-3C5A-4240-87DB-9D4217E9B3B1}" type="datetimeFigureOut">
              <a:rPr lang="en-US" smtClean="0"/>
              <a:pPr/>
              <a:t>3/15/2013</a:t>
            </a:fld>
            <a:endParaRPr lang="en-US"/>
          </a:p>
        </p:txBody>
      </p:sp>
      <p:sp>
        <p:nvSpPr>
          <p:cNvPr id="4" name="Slide Image Placeholder 3"/>
          <p:cNvSpPr>
            <a:spLocks noGrp="1" noRot="1" noChangeAspect="1"/>
          </p:cNvSpPr>
          <p:nvPr>
            <p:ph type="sldImg" idx="2"/>
          </p:nvPr>
        </p:nvSpPr>
        <p:spPr>
          <a:xfrm>
            <a:off x="1391697" y="609600"/>
            <a:ext cx="4074606" cy="305595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57684" y="3810000"/>
            <a:ext cx="5742632"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92C5E-BF34-4775-B657-4ADF2F3104CA}" type="slidenum">
              <a:rPr lang="en-US" smtClean="0"/>
              <a:pPr/>
              <a:t>‹#›</a:t>
            </a:fld>
            <a:endParaRPr lang="en-US"/>
          </a:p>
        </p:txBody>
      </p:sp>
    </p:spTree>
    <p:extLst>
      <p:ext uri="{BB962C8B-B14F-4D97-AF65-F5344CB8AC3E}">
        <p14:creationId xmlns:p14="http://schemas.microsoft.com/office/powerpoint/2010/main" xmlns="" val="309377896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lstStyle/>
          <a:p>
            <a:pPr lvl="1">
              <a:lnSpc>
                <a:spcPct val="100000"/>
              </a:lnSpc>
            </a:pPr>
            <a:r>
              <a:rPr lang="en-US" sz="2000" b="1" dirty="0" smtClean="0"/>
              <a:t>Video related services grows 15.5% (2015)</a:t>
            </a:r>
            <a:r>
              <a:rPr lang="en-US" sz="2000" b="1" baseline="30000" dirty="0" smtClean="0"/>
              <a:t>†</a:t>
            </a:r>
          </a:p>
          <a:p>
            <a:pPr lvl="1">
              <a:lnSpc>
                <a:spcPct val="100000"/>
              </a:lnSpc>
            </a:pPr>
            <a:r>
              <a:rPr lang="en-US" sz="2000" b="1" dirty="0" smtClean="0"/>
              <a:t>Room-based systems grow at 13.6% (2010 to 2016) *</a:t>
            </a:r>
          </a:p>
          <a:p>
            <a:pPr lvl="1">
              <a:lnSpc>
                <a:spcPct val="100000"/>
              </a:lnSpc>
            </a:pPr>
            <a:endParaRPr lang="en-US" sz="2000" b="1" dirty="0" smtClean="0"/>
          </a:p>
          <a:p>
            <a:pPr marL="0" marR="0" lvl="0" indent="0" defTabSz="914400" rtl="0" eaLnBrk="1" fontAlgn="auto" latinLnBrk="0" hangingPunct="1">
              <a:lnSpc>
                <a:spcPct val="90000"/>
              </a:lnSpc>
              <a:spcBef>
                <a:spcPts val="1200"/>
              </a:spcBef>
              <a:spcAft>
                <a:spcPts val="0"/>
              </a:spcAft>
              <a:buClr>
                <a:schemeClr val="accent1"/>
              </a:buClr>
              <a:buSzTx/>
              <a:buFont typeface="Webdings" pitchFamily="18" charset="2"/>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Sources</a:t>
            </a:r>
            <a:r>
              <a:rPr kumimoji="0" lang="en-US" sz="900" b="1" i="0" strike="noStrike" kern="1200" cap="none" spc="0" normalizeH="0" baseline="0" noProof="0" dirty="0" smtClean="0">
                <a:ln>
                  <a:noFill/>
                </a:ln>
                <a:solidFill>
                  <a:schemeClr val="tx1"/>
                </a:solidFill>
                <a:effectLst/>
                <a:uLnTx/>
                <a:uFillTx/>
                <a:latin typeface="+mn-lt"/>
                <a:ea typeface="+mn-ea"/>
                <a:cs typeface="+mn-cs"/>
              </a:rPr>
              <a:t>:</a:t>
            </a:r>
            <a:r>
              <a:rPr kumimoji="0" lang="en-US" sz="900" b="1" i="0" u="sng" strike="noStrike" kern="1200" cap="none" spc="0" normalizeH="0" baseline="0" noProof="0" dirty="0" smtClean="0">
                <a:ln>
                  <a:noFill/>
                </a:ln>
                <a:solidFill>
                  <a:schemeClr val="tx1"/>
                </a:solidFill>
                <a:effectLst/>
                <a:uLnTx/>
                <a:uFillTx/>
                <a:latin typeface="+mn-lt"/>
                <a:ea typeface="+mn-ea"/>
                <a:cs typeface="+mn-cs"/>
              </a:rPr>
              <a:t>  </a:t>
            </a:r>
          </a:p>
          <a:p>
            <a:pPr marL="0" marR="0" lvl="0" indent="0" defTabSz="914400" rtl="0" eaLnBrk="1" fontAlgn="auto" latinLnBrk="0" hangingPunct="1">
              <a:lnSpc>
                <a:spcPct val="90000"/>
              </a:lnSpc>
              <a:spcBef>
                <a:spcPts val="300"/>
              </a:spcBef>
              <a:spcAft>
                <a:spcPts val="0"/>
              </a:spcAft>
              <a:buClr>
                <a:schemeClr val="accent1"/>
              </a:buClr>
              <a:buSzTx/>
              <a:buFont typeface="Webdings" pitchFamily="18" charset="2"/>
              <a:buNone/>
              <a:tabLst/>
              <a:defRPr/>
            </a:pP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1" i="0" u="none" strike="noStrike" kern="1200" cap="none" spc="0" normalizeH="0" baseline="0" noProof="0" dirty="0" err="1" smtClean="0">
                <a:ln>
                  <a:noFill/>
                </a:ln>
                <a:solidFill>
                  <a:schemeClr val="tx1"/>
                </a:solidFill>
                <a:effectLst/>
                <a:uLnTx/>
                <a:uFillTx/>
                <a:latin typeface="+mn-lt"/>
                <a:ea typeface="+mn-ea"/>
                <a:cs typeface="+mn-cs"/>
              </a:rPr>
              <a:t>Wainhouse</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2011    </a:t>
            </a:r>
          </a:p>
          <a:p>
            <a:pPr marL="0" marR="0" lvl="0" indent="0" defTabSz="914400" rtl="0" eaLnBrk="1" fontAlgn="auto" latinLnBrk="0" hangingPunct="1">
              <a:lnSpc>
                <a:spcPct val="90000"/>
              </a:lnSpc>
              <a:spcBef>
                <a:spcPts val="300"/>
              </a:spcBef>
              <a:spcAft>
                <a:spcPts val="0"/>
              </a:spcAft>
              <a:buClr>
                <a:schemeClr val="accent1"/>
              </a:buClr>
              <a:buSzTx/>
              <a:buFont typeface="Webdings" pitchFamily="18" charset="2"/>
              <a:buNone/>
              <a:tabLst/>
              <a:defRPr/>
            </a:pPr>
            <a:r>
              <a:rPr kumimoji="0" lang="en-US" sz="900" b="1" i="0" u="none" strike="noStrike" kern="1200" cap="none" spc="0" normalizeH="0" baseline="0" noProof="0" dirty="0" smtClean="0">
                <a:ln>
                  <a:noFill/>
                </a:ln>
                <a:solidFill>
                  <a:schemeClr val="tx1"/>
                </a:solidFill>
                <a:effectLst/>
                <a:uLnTx/>
                <a:uFillTx/>
                <a:latin typeface="+mn-lt"/>
                <a:ea typeface="+mn-ea"/>
                <a:cs typeface="+mn-cs"/>
              </a:rPr>
              <a:t>†   Gartner 2011    </a:t>
            </a:r>
          </a:p>
          <a:p>
            <a:pPr lvl="0" defTabSz="914400">
              <a:lnSpc>
                <a:spcPct val="90000"/>
              </a:lnSpc>
              <a:spcBef>
                <a:spcPts val="300"/>
              </a:spcBef>
              <a:buClr>
                <a:schemeClr val="accent1"/>
              </a:buClr>
            </a:pPr>
            <a:r>
              <a:rPr lang="en-US" sz="900" dirty="0" smtClean="0"/>
              <a:t>‡  </a:t>
            </a:r>
            <a:r>
              <a:rPr kumimoji="0" lang="en-US" sz="900" b="1" i="0" u="none" strike="noStrike" kern="1200" cap="none" spc="0" normalizeH="0" noProof="0" dirty="0" smtClean="0">
                <a:ln>
                  <a:noFill/>
                </a:ln>
                <a:solidFill>
                  <a:schemeClr val="tx1"/>
                </a:solidFill>
                <a:effectLst/>
                <a:uLnTx/>
                <a:uFillTx/>
                <a:latin typeface="+mn-lt"/>
                <a:ea typeface="+mn-ea"/>
                <a:cs typeface="+mn-cs"/>
              </a:rPr>
              <a:t> </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Gartner 2012 </a:t>
            </a:r>
          </a:p>
          <a:p>
            <a:pPr lvl="1">
              <a:lnSpc>
                <a:spcPct val="100000"/>
              </a:lnSpc>
            </a:pPr>
            <a:endParaRPr lang="en-US" sz="2000" b="1" dirty="0" smtClean="0"/>
          </a:p>
          <a:p>
            <a:endParaRPr lang="en-US" dirty="0"/>
          </a:p>
        </p:txBody>
      </p:sp>
      <p:sp>
        <p:nvSpPr>
          <p:cNvPr id="4" name="Slide Number Placeholder 3"/>
          <p:cNvSpPr>
            <a:spLocks noGrp="1"/>
          </p:cNvSpPr>
          <p:nvPr>
            <p:ph type="sldNum" sz="quarter" idx="10"/>
          </p:nvPr>
        </p:nvSpPr>
        <p:spPr/>
        <p:txBody>
          <a:bodyPr/>
          <a:lstStyle/>
          <a:p>
            <a:fld id="{01ACC511-CDEE-422F-8D46-0A905B11568A}" type="slidenum">
              <a:rPr lang="en-US" smtClean="0"/>
              <a:pPr/>
              <a:t>3</a:t>
            </a:fld>
            <a:endParaRPr lang="en-US" dirty="0"/>
          </a:p>
        </p:txBody>
      </p:sp>
    </p:spTree>
    <p:extLst>
      <p:ext uri="{BB962C8B-B14F-4D97-AF65-F5344CB8AC3E}">
        <p14:creationId xmlns:p14="http://schemas.microsoft.com/office/powerpoint/2010/main" xmlns="" val="398518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1800" y="687388"/>
            <a:ext cx="3454400" cy="2592387"/>
          </a:xfrm>
        </p:spPr>
      </p:sp>
      <p:sp>
        <p:nvSpPr>
          <p:cNvPr id="3" name="Notes Placeholder 2"/>
          <p:cNvSpPr>
            <a:spLocks noGrp="1"/>
          </p:cNvSpPr>
          <p:nvPr>
            <p:ph type="body" idx="1"/>
          </p:nvPr>
        </p:nvSpPr>
        <p:spPr/>
        <p:txBody>
          <a:bodyPr>
            <a:normAutofit fontScale="25000" lnSpcReduction="20000"/>
          </a:bodyPr>
          <a:lstStyle/>
          <a:p>
            <a:pPr marL="147155" indent="-147155" defTabSz="864908" eaLnBrk="0" hangingPunct="0">
              <a:defRPr/>
            </a:pPr>
            <a:r>
              <a:rPr lang="en-US" sz="1700" b="1" i="1" u="sng" dirty="0">
                <a:solidFill>
                  <a:srgbClr val="002060"/>
                </a:solidFill>
              </a:rPr>
              <a:t>Main Message:</a:t>
            </a:r>
          </a:p>
          <a:p>
            <a:pPr marL="147155" indent="-147155" defTabSz="864908" eaLnBrk="0" hangingPunct="0">
              <a:defRPr/>
            </a:pPr>
            <a:r>
              <a:rPr lang="en-US" sz="1700" b="1" i="1" dirty="0">
                <a:solidFill>
                  <a:srgbClr val="002060"/>
                </a:solidFill>
              </a:rPr>
              <a:t>We have the architecture and solution components that provides maximum flexibility to your business, while protecting your technology investment and reducing TCO and staffing.  Gets Even Stronger with RADVISION</a:t>
            </a:r>
          </a:p>
          <a:p>
            <a:pPr marL="147155" indent="-147155" defTabSz="864908" eaLnBrk="0" hangingPunct="0">
              <a:defRPr/>
            </a:pPr>
            <a:endParaRPr lang="en-US" sz="1700" b="1" i="1" dirty="0">
              <a:solidFill>
                <a:srgbClr val="002060"/>
              </a:solidFill>
            </a:endParaRPr>
          </a:p>
          <a:p>
            <a:pPr marL="147155" indent="-147155" defTabSz="864908" eaLnBrk="0" hangingPunct="0">
              <a:defRPr/>
            </a:pPr>
            <a:r>
              <a:rPr lang="en-US" sz="1700" b="1" i="1" u="sng" dirty="0">
                <a:solidFill>
                  <a:srgbClr val="002060"/>
                </a:solidFill>
              </a:rPr>
              <a:t>Color Commentary:</a:t>
            </a:r>
          </a:p>
          <a:p>
            <a:pPr marL="147155" indent="-147155" defTabSz="864908" eaLnBrk="0" hangingPunct="0">
              <a:defRPr/>
            </a:pPr>
            <a:r>
              <a:rPr lang="en-US" sz="1700" b="1" i="1" dirty="0">
                <a:solidFill>
                  <a:srgbClr val="002060"/>
                </a:solidFill>
              </a:rPr>
              <a:t>Thanks to the 3-tier IMS-based Aura architecture, Avaya affords our users a level of freedom and consolidation other communications companies cannot.</a:t>
            </a:r>
          </a:p>
          <a:p>
            <a:pPr marL="147155" indent="-147155" defTabSz="864908" eaLnBrk="0" hangingPunct="0">
              <a:defRPr/>
            </a:pPr>
            <a:r>
              <a:rPr lang="en-US" sz="1700" b="1" i="1" dirty="0">
                <a:solidFill>
                  <a:srgbClr val="002060"/>
                </a:solidFill>
              </a:rPr>
              <a:t>Specifically, our single unified core platform can manage all extensions, user accounts, call admission control , and reporting  for all audio, video, and conferencing connections and streams; fairly independent of end points and conferencing devices</a:t>
            </a:r>
          </a:p>
          <a:p>
            <a:pPr marL="147155" indent="-147155" defTabSz="864908" eaLnBrk="0" hangingPunct="0">
              <a:defRPr/>
            </a:pPr>
            <a:r>
              <a:rPr lang="en-US" sz="1700" b="1" i="1" dirty="0">
                <a:solidFill>
                  <a:srgbClr val="002060"/>
                </a:solidFill>
              </a:rPr>
              <a:t>The End points and applications can be managed by a client services team with very little knowledge of the core infrastructure, and simple leverage core authentication and server settings to rapidly install UC devices and apps across the entire organization</a:t>
            </a:r>
          </a:p>
          <a:p>
            <a:pPr marL="147155" indent="-147155" defTabSz="864908" eaLnBrk="0" hangingPunct="0">
              <a:defRPr/>
            </a:pPr>
            <a:r>
              <a:rPr lang="en-US" sz="1700" b="1" i="1" dirty="0">
                <a:solidFill>
                  <a:srgbClr val="002060"/>
                </a:solidFill>
              </a:rPr>
              <a:t>Conferencing can be managed as a service, fairly independent of the core and end-points &amp; apps.  It can also enjoy consolidation and TCO reduction while scaling it’s multimodal features to the entire user population (including internal and external users)</a:t>
            </a:r>
          </a:p>
          <a:p>
            <a:pPr marL="147155" indent="-147155" defTabSz="864908" eaLnBrk="0" hangingPunct="0">
              <a:defRPr/>
            </a:pPr>
            <a:r>
              <a:rPr lang="en-US" sz="1700" b="1" i="1" dirty="0">
                <a:solidFill>
                  <a:srgbClr val="002060"/>
                </a:solidFill>
              </a:rPr>
              <a:t>Interoperability of the core, end-points &amp; apps, and conferencing systems can be seamlessly used by a range of other subsystems, applications, user apps and third party devices (inside or outside the enterprise)</a:t>
            </a:r>
          </a:p>
          <a:p>
            <a:pPr marL="147155" indent="-147155" defTabSz="864908" eaLnBrk="0" hangingPunct="0">
              <a:defRPr/>
            </a:pPr>
            <a:r>
              <a:rPr lang="en-US" sz="1700" b="1" i="1" dirty="0">
                <a:solidFill>
                  <a:srgbClr val="002060"/>
                </a:solidFill>
              </a:rPr>
              <a:t>Adding RADVISION into the mix provides:</a:t>
            </a:r>
          </a:p>
          <a:p>
            <a:pPr marL="451975" lvl="1" indent="-147155" defTabSz="864908" eaLnBrk="0" hangingPunct="0">
              <a:buClr>
                <a:schemeClr val="tx1"/>
              </a:buClr>
              <a:defRPr/>
            </a:pPr>
            <a:r>
              <a:rPr lang="en-US" sz="1400" b="1" i="1" dirty="0">
                <a:solidFill>
                  <a:srgbClr val="002060"/>
                </a:solidFill>
              </a:rPr>
              <a:t>a) more management, end points &amp; apps, conferencing bridges and interop gateways with market leading features and price points</a:t>
            </a:r>
          </a:p>
          <a:p>
            <a:pPr marL="451975" lvl="1" indent="-147155" defTabSz="864908" eaLnBrk="0" hangingPunct="0">
              <a:buClr>
                <a:schemeClr val="tx1"/>
              </a:buClr>
              <a:defRPr/>
            </a:pPr>
            <a:r>
              <a:rPr lang="en-US" sz="1400" b="1" i="1" dirty="0">
                <a:solidFill>
                  <a:srgbClr val="002060"/>
                </a:solidFill>
              </a:rPr>
              <a:t>b) a UC-independent 323 &amp; SIP video solution for mixed UC environments</a:t>
            </a:r>
          </a:p>
          <a:p>
            <a:pPr marL="451975" lvl="1" indent="-147155" defTabSz="864908" eaLnBrk="0" hangingPunct="0">
              <a:buClr>
                <a:schemeClr val="tx1"/>
              </a:buClr>
              <a:defRPr/>
            </a:pPr>
            <a:r>
              <a:rPr lang="en-US" sz="1400" b="1" i="1" dirty="0">
                <a:solidFill>
                  <a:srgbClr val="002060"/>
                </a:solidFill>
              </a:rPr>
              <a:t>c) free software-based and easily downloadable client software for Windows, </a:t>
            </a:r>
            <a:r>
              <a:rPr lang="en-US" sz="1400" b="1" i="1" dirty="0" err="1">
                <a:solidFill>
                  <a:srgbClr val="002060"/>
                </a:solidFill>
              </a:rPr>
              <a:t>iPads</a:t>
            </a:r>
            <a:r>
              <a:rPr lang="en-US" sz="1400" b="1" i="1" dirty="0">
                <a:solidFill>
                  <a:srgbClr val="002060"/>
                </a:solidFill>
              </a:rPr>
              <a:t> and Droid devices used as a part of a hosted and simplified conferencing service</a:t>
            </a:r>
          </a:p>
          <a:p>
            <a:pPr marL="147155" indent="-147155" defTabSz="864908" eaLnBrk="0" hangingPunct="0">
              <a:defRPr/>
            </a:pPr>
            <a:endParaRPr lang="en-US" sz="1700" b="1" i="1" dirty="0">
              <a:solidFill>
                <a:srgbClr val="002060"/>
              </a:solidFill>
            </a:endParaRPr>
          </a:p>
          <a:p>
            <a:pPr marL="147155" indent="-147155" defTabSz="864908" eaLnBrk="0" hangingPunct="0">
              <a:defRPr/>
            </a:pPr>
            <a:endParaRPr lang="en-US" sz="1700" b="1" i="1" dirty="0">
              <a:solidFill>
                <a:srgbClr val="002060"/>
              </a:solidFill>
            </a:endParaRPr>
          </a:p>
          <a:p>
            <a:pPr marL="147155" indent="-147155" defTabSz="864908" eaLnBrk="0" hangingPunct="0">
              <a:defRPr/>
            </a:pPr>
            <a:r>
              <a:rPr lang="en-US" sz="1700" b="1" i="1" dirty="0">
                <a:solidFill>
                  <a:srgbClr val="002060"/>
                </a:solidFill>
              </a:rPr>
              <a:t>RADVISION  in the Core:</a:t>
            </a:r>
          </a:p>
          <a:p>
            <a:pPr defTabSz="864908">
              <a:spcBef>
                <a:spcPct val="0"/>
              </a:spcBef>
            </a:pPr>
            <a:r>
              <a:rPr lang="en-US" sz="1700" b="1" dirty="0">
                <a:latin typeface="Arial" pitchFamily="34" charset="0"/>
              </a:rPr>
              <a:t>SIP &amp; 323 Systems Mgt &amp; Control</a:t>
            </a:r>
          </a:p>
          <a:p>
            <a:pPr defTabSz="864908">
              <a:spcBef>
                <a:spcPct val="0"/>
              </a:spcBef>
            </a:pPr>
            <a:r>
              <a:rPr lang="en-US" sz="1700" b="1" dirty="0">
                <a:latin typeface="Arial" pitchFamily="34" charset="0"/>
              </a:rPr>
              <a:t>Deep SIP &amp; 323 “IP” &amp; Call Control</a:t>
            </a:r>
          </a:p>
          <a:p>
            <a:r>
              <a:rPr lang="en-US" sz="1700" b="1" dirty="0">
                <a:latin typeface="Arial" pitchFamily="34" charset="0"/>
              </a:rPr>
              <a:t>Highly Stable, Scalable &amp; Reliable</a:t>
            </a:r>
          </a:p>
          <a:p>
            <a:pPr defTabSz="864908">
              <a:spcBef>
                <a:spcPct val="0"/>
              </a:spcBef>
            </a:pPr>
            <a:r>
              <a:rPr lang="en-US" sz="1700" b="1" dirty="0">
                <a:latin typeface="Arial" pitchFamily="34" charset="0"/>
              </a:rPr>
              <a:t>UC Independent</a:t>
            </a:r>
          </a:p>
          <a:p>
            <a:pPr defTabSz="864908">
              <a:spcBef>
                <a:spcPct val="0"/>
              </a:spcBef>
            </a:pPr>
            <a:r>
              <a:rPr lang="en-US" sz="1700" b="1" dirty="0">
                <a:latin typeface="Arial" pitchFamily="34" charset="0"/>
              </a:rPr>
              <a:t>Endpoint Agnostic Mgt</a:t>
            </a:r>
          </a:p>
          <a:p>
            <a:pPr defTabSz="864908">
              <a:spcBef>
                <a:spcPct val="0"/>
              </a:spcBef>
            </a:pPr>
            <a:r>
              <a:rPr lang="en-US" sz="1700" b="1" dirty="0">
                <a:latin typeface="Arial" pitchFamily="34" charset="0"/>
              </a:rPr>
              <a:t>Resource Virtualization</a:t>
            </a:r>
          </a:p>
          <a:p>
            <a:pPr marL="147155" indent="-147155" defTabSz="864908" eaLnBrk="0" hangingPunct="0">
              <a:defRPr/>
            </a:pPr>
            <a:endParaRPr lang="en-US" sz="1700" b="1" i="1" dirty="0">
              <a:solidFill>
                <a:srgbClr val="002060"/>
              </a:solidFill>
            </a:endParaRPr>
          </a:p>
          <a:p>
            <a:pPr marL="147155" indent="-147155" defTabSz="864908" eaLnBrk="0" hangingPunct="0">
              <a:defRPr/>
            </a:pPr>
            <a:r>
              <a:rPr lang="en-US" sz="1700" b="1" i="1" dirty="0">
                <a:solidFill>
                  <a:srgbClr val="002060"/>
                </a:solidFill>
              </a:rPr>
              <a:t>RADVISION  end points and applications</a:t>
            </a:r>
          </a:p>
          <a:p>
            <a:pPr marL="147155" indent="-147155" defTabSz="864908" eaLnBrk="0" hangingPunct="0">
              <a:defRPr/>
            </a:pPr>
            <a:r>
              <a:rPr lang="en-US" sz="1700" b="1" dirty="0">
                <a:solidFill>
                  <a:srgbClr val="002060"/>
                </a:solidFill>
              </a:rPr>
              <a:t>Complete Range of Devices &amp; Apps</a:t>
            </a:r>
          </a:p>
          <a:p>
            <a:pPr marL="147155" indent="-147155" defTabSz="864908" eaLnBrk="0" hangingPunct="0">
              <a:defRPr/>
            </a:pPr>
            <a:r>
              <a:rPr lang="en-US" sz="1700" b="1" dirty="0">
                <a:solidFill>
                  <a:srgbClr val="002060"/>
                </a:solidFill>
              </a:rPr>
              <a:t>Rooms, Telepresence, BYOD Apps</a:t>
            </a:r>
          </a:p>
          <a:p>
            <a:pPr marL="147155" indent="-147155" defTabSz="864908" eaLnBrk="0" hangingPunct="0">
              <a:defRPr/>
            </a:pPr>
            <a:r>
              <a:rPr lang="en-US" sz="1700" b="1" dirty="0">
                <a:solidFill>
                  <a:srgbClr val="002060"/>
                </a:solidFill>
              </a:rPr>
              <a:t>Hosted Apps</a:t>
            </a:r>
          </a:p>
          <a:p>
            <a:pPr marL="147155" indent="-147155" defTabSz="864908" eaLnBrk="0" hangingPunct="0">
              <a:defRPr/>
            </a:pPr>
            <a:r>
              <a:rPr lang="en-US" sz="1700" b="1" dirty="0">
                <a:solidFill>
                  <a:srgbClr val="002060"/>
                </a:solidFill>
              </a:rPr>
              <a:t>Mobile Apps</a:t>
            </a:r>
          </a:p>
          <a:p>
            <a:pPr marL="147155" indent="-147155" defTabSz="864908" eaLnBrk="0" hangingPunct="0">
              <a:defRPr/>
            </a:pPr>
            <a:r>
              <a:rPr lang="en-US" sz="1700" b="1" dirty="0">
                <a:solidFill>
                  <a:srgbClr val="002060"/>
                </a:solidFill>
              </a:rPr>
              <a:t>V-V-D Sharing</a:t>
            </a:r>
          </a:p>
          <a:p>
            <a:pPr marL="147155" indent="-147155" defTabSz="864908" eaLnBrk="0" hangingPunct="0">
              <a:defRPr/>
            </a:pPr>
            <a:r>
              <a:rPr lang="en-US" sz="1700" b="1" dirty="0">
                <a:solidFill>
                  <a:srgbClr val="002060"/>
                </a:solidFill>
              </a:rPr>
              <a:t>323 &amp; Sip</a:t>
            </a:r>
          </a:p>
          <a:p>
            <a:pPr marL="147155" indent="-147155" defTabSz="864908" eaLnBrk="0" hangingPunct="0">
              <a:defRPr/>
            </a:pPr>
            <a:r>
              <a:rPr lang="en-US" sz="1700" b="1" dirty="0">
                <a:solidFill>
                  <a:srgbClr val="002060"/>
                </a:solidFill>
              </a:rPr>
              <a:t>H264 SVC &amp; HP</a:t>
            </a:r>
          </a:p>
          <a:p>
            <a:pPr marL="147155" indent="-147155" defTabSz="864908" eaLnBrk="0" hangingPunct="0">
              <a:defRPr/>
            </a:pPr>
            <a:r>
              <a:rPr lang="en-US" sz="1700" b="1" dirty="0">
                <a:solidFill>
                  <a:srgbClr val="002060"/>
                </a:solidFill>
              </a:rPr>
              <a:t>Dual 1080p/60ps</a:t>
            </a:r>
          </a:p>
          <a:p>
            <a:pPr marL="147155" indent="-147155" defTabSz="864908" eaLnBrk="0" hangingPunct="0">
              <a:defRPr/>
            </a:pPr>
            <a:endParaRPr lang="en-US" sz="1700" b="1" i="1" dirty="0">
              <a:solidFill>
                <a:srgbClr val="002060"/>
              </a:solidFill>
            </a:endParaRPr>
          </a:p>
          <a:p>
            <a:pPr marL="147155" indent="-147155" defTabSz="864908" eaLnBrk="0" hangingPunct="0">
              <a:defRPr/>
            </a:pPr>
            <a:r>
              <a:rPr lang="en-US" sz="1700" b="1" i="1" dirty="0">
                <a:solidFill>
                  <a:srgbClr val="002060"/>
                </a:solidFill>
              </a:rPr>
              <a:t>RADVISION Conferencing</a:t>
            </a:r>
          </a:p>
          <a:p>
            <a:pPr defTabSz="864908">
              <a:spcBef>
                <a:spcPct val="0"/>
              </a:spcBef>
            </a:pPr>
            <a:r>
              <a:rPr lang="en-US" sz="1700" b="1" dirty="0">
                <a:latin typeface="Arial" pitchFamily="34" charset="0"/>
              </a:rPr>
              <a:t>Video MCU (Bridge)</a:t>
            </a:r>
          </a:p>
          <a:p>
            <a:pPr defTabSz="864908">
              <a:spcBef>
                <a:spcPct val="0"/>
              </a:spcBef>
            </a:pPr>
            <a:r>
              <a:rPr lang="en-US" sz="1700" b="1" dirty="0">
                <a:latin typeface="Arial" pitchFamily="34" charset="0"/>
              </a:rPr>
              <a:t>Multi-Protocol Transcoding</a:t>
            </a:r>
          </a:p>
          <a:p>
            <a:pPr defTabSz="864908">
              <a:spcBef>
                <a:spcPct val="0"/>
              </a:spcBef>
            </a:pPr>
            <a:r>
              <a:rPr lang="en-US" sz="1700" b="1" dirty="0">
                <a:latin typeface="Arial" pitchFamily="34" charset="0"/>
              </a:rPr>
              <a:t>Highly Stable</a:t>
            </a:r>
          </a:p>
          <a:p>
            <a:pPr defTabSz="864908">
              <a:spcBef>
                <a:spcPct val="0"/>
              </a:spcBef>
            </a:pPr>
            <a:r>
              <a:rPr lang="en-US" sz="1700" b="1" dirty="0">
                <a:latin typeface="Arial" pitchFamily="34" charset="0"/>
              </a:rPr>
              <a:t>Highly Scalable</a:t>
            </a:r>
          </a:p>
          <a:p>
            <a:pPr defTabSz="864908">
              <a:spcBef>
                <a:spcPct val="0"/>
              </a:spcBef>
            </a:pPr>
            <a:r>
              <a:rPr lang="en-US" sz="1700" b="1" dirty="0">
                <a:latin typeface="Arial" pitchFamily="34" charset="0"/>
              </a:rPr>
              <a:t>Highly Reliable</a:t>
            </a:r>
          </a:p>
          <a:p>
            <a:r>
              <a:rPr lang="en-US" sz="1700" b="1" dirty="0">
                <a:latin typeface="Arial" pitchFamily="34" charset="0"/>
              </a:rPr>
              <a:t>UC Independent</a:t>
            </a:r>
          </a:p>
          <a:p>
            <a:r>
              <a:rPr lang="en-US" sz="1700" b="1" dirty="0">
                <a:latin typeface="Arial" pitchFamily="34" charset="0"/>
              </a:rPr>
              <a:t>Patented MCU Resource Virtualization</a:t>
            </a:r>
          </a:p>
          <a:p>
            <a:pPr marL="147155" indent="-147155" defTabSz="864908" eaLnBrk="0" hangingPunct="0">
              <a:defRPr/>
            </a:pPr>
            <a:endParaRPr lang="en-US" sz="1700" b="1" i="1" dirty="0">
              <a:solidFill>
                <a:srgbClr val="002060"/>
              </a:solidFill>
            </a:endParaRPr>
          </a:p>
          <a:p>
            <a:pPr marL="147155" indent="-147155" defTabSz="864908" eaLnBrk="0" hangingPunct="0">
              <a:defRPr/>
            </a:pPr>
            <a:r>
              <a:rPr lang="en-US" sz="1700" b="1" i="1" dirty="0">
                <a:solidFill>
                  <a:srgbClr val="002060"/>
                </a:solidFill>
              </a:rPr>
              <a:t>RADVISION Interop Technologies</a:t>
            </a:r>
          </a:p>
          <a:p>
            <a:pPr marL="147155" indent="-147155" defTabSz="864908" eaLnBrk="0" hangingPunct="0">
              <a:defRPr/>
            </a:pPr>
            <a:r>
              <a:rPr lang="en-US" sz="1700" b="1" dirty="0">
                <a:solidFill>
                  <a:srgbClr val="002060"/>
                </a:solidFill>
              </a:rPr>
              <a:t>Range of Gateways</a:t>
            </a:r>
          </a:p>
          <a:p>
            <a:pPr marL="147155" indent="-147155" defTabSz="864908" eaLnBrk="0" hangingPunct="0">
              <a:defRPr/>
            </a:pPr>
            <a:r>
              <a:rPr lang="en-US" sz="1700" b="1" dirty="0">
                <a:solidFill>
                  <a:srgbClr val="002060"/>
                </a:solidFill>
              </a:rPr>
              <a:t>Leader/Innovator</a:t>
            </a:r>
          </a:p>
          <a:p>
            <a:pPr marL="147155" indent="-147155" defTabSz="864908" eaLnBrk="0" hangingPunct="0">
              <a:defRPr/>
            </a:pPr>
            <a:r>
              <a:rPr lang="en-US" sz="1700" b="1" dirty="0">
                <a:solidFill>
                  <a:srgbClr val="002060"/>
                </a:solidFill>
              </a:rPr>
              <a:t>A/V/D to All Devices</a:t>
            </a:r>
          </a:p>
          <a:p>
            <a:pPr marL="147155" indent="-147155" defTabSz="864908" eaLnBrk="0" hangingPunct="0">
              <a:defRPr/>
            </a:pPr>
            <a:r>
              <a:rPr lang="en-US" sz="1700" b="1" dirty="0">
                <a:solidFill>
                  <a:srgbClr val="002060"/>
                </a:solidFill>
              </a:rPr>
              <a:t>Firewall Transversal</a:t>
            </a:r>
          </a:p>
          <a:p>
            <a:pPr marL="147155" indent="-147155" defTabSz="864908" eaLnBrk="0" hangingPunct="0">
              <a:defRPr/>
            </a:pPr>
            <a:r>
              <a:rPr lang="en-US" sz="1700" b="1" dirty="0">
                <a:solidFill>
                  <a:srgbClr val="002060"/>
                </a:solidFill>
              </a:rPr>
              <a:t>323,SIP,320 Protocols</a:t>
            </a:r>
          </a:p>
          <a:p>
            <a:pPr marL="147155" indent="-147155" defTabSz="864908" eaLnBrk="0" hangingPunct="0">
              <a:defRPr/>
            </a:pPr>
            <a:r>
              <a:rPr lang="en-US" sz="1700" b="1" dirty="0">
                <a:solidFill>
                  <a:srgbClr val="002060"/>
                </a:solidFill>
              </a:rPr>
              <a:t>Fault Tolerance</a:t>
            </a:r>
          </a:p>
          <a:p>
            <a:pPr marL="147155" indent="-147155" defTabSz="864908" eaLnBrk="0" hangingPunct="0">
              <a:defRPr/>
            </a:pPr>
            <a:r>
              <a:rPr lang="en-US" sz="1700" b="1" dirty="0">
                <a:solidFill>
                  <a:srgbClr val="002060"/>
                </a:solidFill>
              </a:rPr>
              <a:t>Exclusive Msft Lync Certified</a:t>
            </a:r>
          </a:p>
          <a:p>
            <a:pPr marL="147155" indent="-147155" defTabSz="864908" eaLnBrk="0" hangingPunct="0">
              <a:defRPr/>
            </a:pPr>
            <a:r>
              <a:rPr lang="en-US" sz="1700" b="1" dirty="0">
                <a:solidFill>
                  <a:srgbClr val="002060"/>
                </a:solidFill>
              </a:rPr>
              <a:t>Cisco, LifeSize, Polycom, RADVISION TP</a:t>
            </a:r>
          </a:p>
          <a:p>
            <a:pPr marL="147155" indent="-147155" defTabSz="864908" eaLnBrk="0" hangingPunct="0">
              <a:defRPr/>
            </a:pPr>
            <a:endParaRPr lang="en-US" sz="1700" b="1" i="1" dirty="0">
              <a:solidFill>
                <a:srgbClr val="002060"/>
              </a:solidFill>
            </a:endParaRPr>
          </a:p>
        </p:txBody>
      </p:sp>
      <p:sp>
        <p:nvSpPr>
          <p:cNvPr id="4" name="Slide Number Placeholder 3"/>
          <p:cNvSpPr>
            <a:spLocks noGrp="1"/>
          </p:cNvSpPr>
          <p:nvPr>
            <p:ph type="sldNum" sz="quarter" idx="10"/>
          </p:nvPr>
        </p:nvSpPr>
        <p:spPr/>
        <p:txBody>
          <a:bodyPr/>
          <a:lstStyle/>
          <a:p>
            <a:pPr>
              <a:defRPr/>
            </a:pPr>
            <a:fld id="{0B4853F9-7B18-4A0F-81C2-154F4725792C}"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sz="1100" b="1" dirty="0" smtClean="0"/>
              <a:t>Improve teamwork and collaboration</a:t>
            </a:r>
          </a:p>
          <a:p>
            <a:r>
              <a:rPr lang="en-US" sz="1100" b="1" dirty="0" smtClean="0"/>
              <a:t>Enhance productivity for employee in all locations</a:t>
            </a:r>
          </a:p>
          <a:p>
            <a:r>
              <a:rPr lang="en-US" sz="1100" b="1" dirty="0" smtClean="0"/>
              <a:t>Control travel costs</a:t>
            </a:r>
          </a:p>
          <a:p>
            <a:pPr marR="0" fontAlgn="auto">
              <a:spcAft>
                <a:spcPts val="0"/>
              </a:spcAft>
              <a:buSzTx/>
              <a:tabLst/>
              <a:defRPr/>
            </a:pPr>
            <a:r>
              <a:rPr lang="en-US" sz="1100" b="1" dirty="0" smtClean="0"/>
              <a:t>Enhance image with cutting-edge technology</a:t>
            </a: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sz="1100" b="1" dirty="0" smtClean="0"/>
              <a:t>Improve teamwork and collaboration</a:t>
            </a:r>
          </a:p>
          <a:p>
            <a:r>
              <a:rPr lang="en-US" sz="1100" b="1" dirty="0" smtClean="0"/>
              <a:t>Enhance productivity for employee in all locations</a:t>
            </a:r>
          </a:p>
          <a:p>
            <a:r>
              <a:rPr lang="en-US" sz="1100" b="1" dirty="0" smtClean="0"/>
              <a:t>Control travel costs</a:t>
            </a:r>
          </a:p>
          <a:p>
            <a:pPr marR="0" fontAlgn="auto">
              <a:spcAft>
                <a:spcPts val="0"/>
              </a:spcAft>
              <a:buSzTx/>
              <a:tabLst/>
              <a:defRPr/>
            </a:pPr>
            <a:r>
              <a:rPr lang="en-US" sz="1100" b="1" dirty="0" smtClean="0"/>
              <a:t>Enhance image with cutting-edge technology</a:t>
            </a: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As a business</a:t>
            </a:r>
            <a:r>
              <a:rPr lang="en-US" baseline="0" dirty="0" smtClean="0"/>
              <a:t> owner, you need to see a quick return on investment.  You’ve found it with Avaya and IP Office.  Once you decide to become an Avaya Business Partner, you could actually be authorized to sell in less than 8 hours with no dollar investment!  Just obtain your SSO log in,  Access Avaya Universities IP Office Selling class and pass the assessment…You are ready to sell your first IP Office system!  </a:t>
            </a:r>
          </a:p>
          <a:p>
            <a:endParaRPr lang="en-US" baseline="0" dirty="0" smtClean="0"/>
          </a:p>
          <a:p>
            <a:r>
              <a:rPr lang="en-US" baseline="0" dirty="0" smtClean="0"/>
              <a:t>As you can see from the example, we boast a 25 – 35% partner margin on hardware sales… This margin differs from partner to partner depending on their sales capability.  We provide the tools and training necessary for you to realize success with IP Office.  </a:t>
            </a:r>
          </a:p>
          <a:p>
            <a:endParaRPr lang="en-US" baseline="0" dirty="0" smtClean="0"/>
          </a:p>
          <a:p>
            <a:r>
              <a:rPr lang="en-US" baseline="0" dirty="0" smtClean="0"/>
              <a:t>Now if you are interested in generating additional margin and revenue you can take the next steps in investment and become Implement and Maintain certified.  </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Awareness – Always On , www.avaya.com,  SEO, You Tube</a:t>
            </a:r>
          </a:p>
          <a:p>
            <a:endParaRPr lang="en-US" dirty="0" smtClean="0"/>
          </a:p>
          <a:p>
            <a:r>
              <a:rPr lang="en-US" dirty="0" smtClean="0"/>
              <a:t>Enablement – Radvision</a:t>
            </a:r>
            <a:r>
              <a:rPr lang="en-US" baseline="0" dirty="0" smtClean="0"/>
              <a:t> Resource Guide, Video “Cheat-Sheet” </a:t>
            </a:r>
          </a:p>
          <a:p>
            <a:endParaRPr lang="en-US" dirty="0" smtClean="0"/>
          </a:p>
          <a:p>
            <a:r>
              <a:rPr lang="en-US" dirty="0" smtClean="0"/>
              <a:t>Lead Gen – partner ready campaigns for</a:t>
            </a:r>
            <a:r>
              <a:rPr lang="en-US" baseline="0" dirty="0" smtClean="0"/>
              <a:t> you </a:t>
            </a: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D881C-BA0F-47D5-8AAE-755EDED1DCB2}" type="slidenum">
              <a:rPr lang="he-IL" smtClean="0"/>
              <a:pPr/>
              <a:t>11</a:t>
            </a:fld>
            <a:endParaRPr lang="he-IL"/>
          </a:p>
        </p:txBody>
      </p:sp>
    </p:spTree>
    <p:extLst>
      <p:ext uri="{BB962C8B-B14F-4D97-AF65-F5344CB8AC3E}">
        <p14:creationId xmlns:p14="http://schemas.microsoft.com/office/powerpoint/2010/main" xmlns="" val="214217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CC511-CDEE-422F-8D46-0A905B11568A}" type="slidenum">
              <a:rPr lang="en-US" smtClean="0"/>
              <a:pPr/>
              <a:t>12</a:t>
            </a:fld>
            <a:endParaRPr lang="en-US" dirty="0"/>
          </a:p>
        </p:txBody>
      </p:sp>
    </p:spTree>
    <p:extLst>
      <p:ext uri="{BB962C8B-B14F-4D97-AF65-F5344CB8AC3E}">
        <p14:creationId xmlns:p14="http://schemas.microsoft.com/office/powerpoint/2010/main" xmlns="" val="398518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2 different GUI – One for the phone and one</a:t>
            </a:r>
            <a:r>
              <a:rPr lang="en-US" baseline="0" dirty="0" smtClean="0"/>
              <a:t> for the tablet</a:t>
            </a:r>
            <a:endParaRPr lang="en-GB" dirty="0" smtClean="0"/>
          </a:p>
          <a:p>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 name="Picture 32" descr="PowerOfWe.jp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a:xfrm>
            <a:off x="1005840" y="1905000"/>
            <a:ext cx="2179149" cy="663539"/>
          </a:xfrm>
          <a:prstGeom prst="rect">
            <a:avLst/>
          </a:prstGeom>
        </p:spPr>
      </p:pic>
      <p:sp>
        <p:nvSpPr>
          <p:cNvPr id="35" name="Rectangle 34"/>
          <p:cNvSpPr/>
          <p:nvPr/>
        </p:nvSpPr>
        <p:spPr bwMode="white">
          <a:xfrm>
            <a:off x="0" y="3169920"/>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6858000" y="6537325"/>
            <a:ext cx="762000" cy="244475"/>
          </a:xfrm>
          <a:prstGeom prst="rect">
            <a:avLst/>
          </a:prstGeom>
        </p:spPr>
        <p:txBody>
          <a:bodyPr/>
          <a:lstStyle/>
          <a:p>
            <a:fld id="{423BD419-6049-4DB5-B5BA-D2BCF73E2824}" type="datetime1">
              <a:rPr lang="en-US" smtClean="0"/>
              <a:pPr/>
              <a:t>3/15/2013</a:t>
            </a:fld>
            <a:endParaRPr lang="en-US"/>
          </a:p>
        </p:txBody>
      </p:sp>
      <p:sp>
        <p:nvSpPr>
          <p:cNvPr id="7" name="Rectangle 42"/>
          <p:cNvSpPr>
            <a:spLocks noChangeArrowheads="1"/>
          </p:cNvSpPr>
          <p:nvPr/>
        </p:nvSpPr>
        <p:spPr bwMode="invGray">
          <a:xfrm flipH="1">
            <a:off x="0" y="-6350"/>
            <a:ext cx="9144000" cy="365125"/>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a:defRPr/>
            </a:pPr>
            <a:endParaRPr lang="en-US">
              <a:solidFill>
                <a:schemeClr val="tx1"/>
              </a:solidFill>
              <a:latin typeface="Arial" charset="0"/>
            </a:endParaRPr>
          </a:p>
        </p:txBody>
      </p:sp>
      <p:grpSp>
        <p:nvGrpSpPr>
          <p:cNvPr id="8" name="Group 97"/>
          <p:cNvGrpSpPr>
            <a:grpSpLocks/>
          </p:cNvGrpSpPr>
          <p:nvPr/>
        </p:nvGrpSpPr>
        <p:grpSpPr bwMode="auto">
          <a:xfrm>
            <a:off x="2324100" y="-6350"/>
            <a:ext cx="6821488" cy="365760"/>
            <a:chOff x="3784600" y="0"/>
            <a:chExt cx="5359400" cy="281857"/>
          </a:xfrm>
        </p:grpSpPr>
        <p:sp>
          <p:nvSpPr>
            <p:cNvPr id="9" name="Rectangle 496"/>
            <p:cNvSpPr>
              <a:spLocks noChangeArrowheads="1"/>
            </p:cNvSpPr>
            <p:nvPr/>
          </p:nvSpPr>
          <p:spPr bwMode="invGray">
            <a:xfrm>
              <a:off x="4100153"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0"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1" name="Rectangle 498"/>
            <p:cNvSpPr>
              <a:spLocks noChangeArrowheads="1"/>
            </p:cNvSpPr>
            <p:nvPr/>
          </p:nvSpPr>
          <p:spPr bwMode="invGray">
            <a:xfrm>
              <a:off x="8519131" y="0"/>
              <a:ext cx="624869" cy="278115"/>
            </a:xfrm>
            <a:prstGeom prst="rect">
              <a:avLst/>
            </a:prstGeom>
            <a:solidFill>
              <a:srgbClr val="D10811">
                <a:alpha val="45882"/>
              </a:srgbClr>
            </a:solidFill>
            <a:ln w="9525" algn="ctr">
              <a:noFill/>
              <a:miter lim="800000"/>
              <a:headEnd/>
              <a:tailEnd/>
            </a:ln>
          </p:spPr>
          <p:txBody>
            <a:bodyPr wrap="none" anchor="ctr"/>
            <a:lstStyle/>
            <a:p>
              <a:pPr>
                <a:defRPr/>
              </a:pPr>
              <a:endParaRPr lang="en-US">
                <a:solidFill>
                  <a:schemeClr val="tx1"/>
                </a:solidFill>
                <a:latin typeface="Arial" charset="0"/>
              </a:endParaRPr>
            </a:p>
          </p:txBody>
        </p:sp>
        <p:sp>
          <p:nvSpPr>
            <p:cNvPr id="12" name="Rectangle 499"/>
            <p:cNvSpPr>
              <a:spLocks noChangeArrowheads="1"/>
            </p:cNvSpPr>
            <p:nvPr/>
          </p:nvSpPr>
          <p:spPr bwMode="invGray">
            <a:xfrm>
              <a:off x="7875554"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a:solidFill>
                  <a:schemeClr val="tx1"/>
                </a:solidFill>
                <a:latin typeface="Arial" charset="0"/>
              </a:endParaRPr>
            </a:p>
          </p:txBody>
        </p:sp>
        <p:sp>
          <p:nvSpPr>
            <p:cNvPr id="13" name="Rectangle 500"/>
            <p:cNvSpPr>
              <a:spLocks noChangeArrowheads="1"/>
            </p:cNvSpPr>
            <p:nvPr/>
          </p:nvSpPr>
          <p:spPr bwMode="invGray">
            <a:xfrm>
              <a:off x="5677914" y="0"/>
              <a:ext cx="305575" cy="274374"/>
            </a:xfrm>
            <a:prstGeom prst="rect">
              <a:avLst/>
            </a:prstGeom>
            <a:solidFill>
              <a:srgbClr val="D10811">
                <a:alpha val="79999"/>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4" name="Rectangle 501"/>
            <p:cNvSpPr>
              <a:spLocks noChangeArrowheads="1"/>
            </p:cNvSpPr>
            <p:nvPr/>
          </p:nvSpPr>
          <p:spPr bwMode="invGray">
            <a:xfrm>
              <a:off x="5362362"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5" name="Rectangle 602"/>
            <p:cNvSpPr>
              <a:spLocks noChangeArrowheads="1"/>
            </p:cNvSpPr>
            <p:nvPr/>
          </p:nvSpPr>
          <p:spPr bwMode="invGray">
            <a:xfrm>
              <a:off x="6962573" y="1"/>
              <a:ext cx="922959" cy="281856"/>
            </a:xfrm>
            <a:prstGeom prst="rect">
              <a:avLst/>
            </a:prstGeom>
            <a:solidFill>
              <a:srgbClr val="D10811"/>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6" name="Rectangle 609"/>
            <p:cNvSpPr>
              <a:spLocks noChangeArrowheads="1"/>
            </p:cNvSpPr>
            <p:nvPr/>
          </p:nvSpPr>
          <p:spPr bwMode="invGray">
            <a:xfrm>
              <a:off x="6166833" y="0"/>
              <a:ext cx="305575" cy="274374"/>
            </a:xfrm>
            <a:prstGeom prst="rect">
              <a:avLst/>
            </a:prstGeom>
            <a:solidFill>
              <a:srgbClr val="D10811">
                <a:alpha val="38039"/>
              </a:srgbClr>
            </a:solidFill>
            <a:ln w="9525">
              <a:noFill/>
              <a:miter lim="800000"/>
              <a:headEnd/>
              <a:tailEnd/>
            </a:ln>
          </p:spPr>
          <p:txBody>
            <a:bodyPr wrap="none" anchor="ctr"/>
            <a:lstStyle/>
            <a:p>
              <a:pPr>
                <a:defRPr/>
              </a:pPr>
              <a:endParaRPr lang="en-US">
                <a:solidFill>
                  <a:schemeClr val="tx1"/>
                </a:solidFill>
                <a:latin typeface="Arial" charset="0"/>
              </a:endParaRPr>
            </a:p>
          </p:txBody>
        </p:sp>
      </p:grpSp>
      <p:grpSp>
        <p:nvGrpSpPr>
          <p:cNvPr id="17" name="Group 97"/>
          <p:cNvGrpSpPr>
            <a:grpSpLocks/>
          </p:cNvGrpSpPr>
          <p:nvPr/>
        </p:nvGrpSpPr>
        <p:grpSpPr bwMode="auto">
          <a:xfrm>
            <a:off x="2322513" y="-6350"/>
            <a:ext cx="6821487" cy="352425"/>
            <a:chOff x="3784600" y="0"/>
            <a:chExt cx="5359400" cy="276868"/>
          </a:xfrm>
        </p:grpSpPr>
        <p:sp>
          <p:nvSpPr>
            <p:cNvPr id="18" name="Rectangle 496"/>
            <p:cNvSpPr>
              <a:spLocks noChangeArrowheads="1"/>
            </p:cNvSpPr>
            <p:nvPr/>
          </p:nvSpPr>
          <p:spPr bwMode="invGray">
            <a:xfrm>
              <a:off x="4100152"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9"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20" name="Rectangle 498"/>
            <p:cNvSpPr>
              <a:spLocks noChangeArrowheads="1"/>
            </p:cNvSpPr>
            <p:nvPr/>
          </p:nvSpPr>
          <p:spPr bwMode="invGray">
            <a:xfrm>
              <a:off x="8519132" y="0"/>
              <a:ext cx="624868" cy="276868"/>
            </a:xfrm>
            <a:prstGeom prst="rect">
              <a:avLst/>
            </a:prstGeom>
            <a:solidFill>
              <a:srgbClr val="D10811">
                <a:alpha val="45882"/>
              </a:srgbClr>
            </a:solidFill>
            <a:ln w="9525" algn="ctr">
              <a:noFill/>
              <a:miter lim="800000"/>
              <a:headEnd/>
              <a:tailEnd/>
            </a:ln>
          </p:spPr>
          <p:txBody>
            <a:bodyPr wrap="none" anchor="ctr"/>
            <a:lstStyle/>
            <a:p>
              <a:pPr>
                <a:defRPr/>
              </a:pPr>
              <a:endParaRPr lang="en-US">
                <a:solidFill>
                  <a:schemeClr val="tx1"/>
                </a:solidFill>
                <a:latin typeface="Arial" charset="0"/>
              </a:endParaRPr>
            </a:p>
          </p:txBody>
        </p:sp>
        <p:sp>
          <p:nvSpPr>
            <p:cNvPr id="21" name="Rectangle 499"/>
            <p:cNvSpPr>
              <a:spLocks noChangeArrowheads="1"/>
            </p:cNvSpPr>
            <p:nvPr/>
          </p:nvSpPr>
          <p:spPr bwMode="invGray">
            <a:xfrm>
              <a:off x="7875555"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a:solidFill>
                  <a:schemeClr val="tx1"/>
                </a:solidFill>
                <a:latin typeface="Arial" charset="0"/>
              </a:endParaRPr>
            </a:p>
          </p:txBody>
        </p:sp>
        <p:sp>
          <p:nvSpPr>
            <p:cNvPr id="22" name="Rectangle 500"/>
            <p:cNvSpPr>
              <a:spLocks noChangeArrowheads="1"/>
            </p:cNvSpPr>
            <p:nvPr/>
          </p:nvSpPr>
          <p:spPr bwMode="invGray">
            <a:xfrm>
              <a:off x="5677914" y="0"/>
              <a:ext cx="305574" cy="274374"/>
            </a:xfrm>
            <a:prstGeom prst="rect">
              <a:avLst/>
            </a:prstGeom>
            <a:solidFill>
              <a:srgbClr val="D10811">
                <a:alpha val="79999"/>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23" name="Rectangle 501"/>
            <p:cNvSpPr>
              <a:spLocks noChangeArrowheads="1"/>
            </p:cNvSpPr>
            <p:nvPr/>
          </p:nvSpPr>
          <p:spPr bwMode="invGray">
            <a:xfrm>
              <a:off x="5362361"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24" name="Rectangle 609"/>
            <p:cNvSpPr>
              <a:spLocks noChangeArrowheads="1"/>
            </p:cNvSpPr>
            <p:nvPr/>
          </p:nvSpPr>
          <p:spPr bwMode="invGray">
            <a:xfrm>
              <a:off x="6166833" y="0"/>
              <a:ext cx="305574" cy="274374"/>
            </a:xfrm>
            <a:prstGeom prst="rect">
              <a:avLst/>
            </a:prstGeom>
            <a:solidFill>
              <a:srgbClr val="D10811">
                <a:alpha val="38039"/>
              </a:srgbClr>
            </a:solidFill>
            <a:ln w="9525">
              <a:noFill/>
              <a:miter lim="800000"/>
              <a:headEnd/>
              <a:tailEnd/>
            </a:ln>
          </p:spPr>
          <p:txBody>
            <a:bodyPr wrap="none" anchor="ctr"/>
            <a:lstStyle/>
            <a:p>
              <a:pPr>
                <a:defRPr/>
              </a:pPr>
              <a:endParaRPr lang="en-US">
                <a:solidFill>
                  <a:schemeClr val="tx1"/>
                </a:solidFill>
                <a:latin typeface="Arial" charset="0"/>
              </a:endParaRPr>
            </a:p>
          </p:txBody>
        </p:sp>
      </p:grpSp>
      <p:cxnSp>
        <p:nvCxnSpPr>
          <p:cNvPr id="31" name="Straight Connector 30"/>
          <p:cNvCxnSpPr/>
          <p:nvPr/>
        </p:nvCxnSpPr>
        <p:spPr bwMode="ltGray">
          <a:xfrm>
            <a:off x="0" y="3171825"/>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682496" y="3429000"/>
            <a:ext cx="6089904" cy="1365504"/>
          </a:xfrm>
        </p:spPr>
        <p:txBody>
          <a:bodyPr>
            <a:noAutofit/>
          </a:bodyPr>
          <a:lstStyle/>
          <a:p>
            <a:r>
              <a:rPr lang="en-US" smtClean="0"/>
              <a:t>Click to edit Master title style</a:t>
            </a:r>
            <a:endParaRPr lang="en-US"/>
          </a:p>
        </p:txBody>
      </p:sp>
      <p:sp>
        <p:nvSpPr>
          <p:cNvPr id="3" name="Subtitle 2"/>
          <p:cNvSpPr>
            <a:spLocks noGrp="1"/>
          </p:cNvSpPr>
          <p:nvPr>
            <p:ph type="subTitle" idx="1"/>
          </p:nvPr>
        </p:nvSpPr>
        <p:spPr>
          <a:xfrm>
            <a:off x="1676400" y="4876800"/>
            <a:ext cx="6089904" cy="990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32" name="Straight Connector 31"/>
          <p:cNvCxnSpPr/>
          <p:nvPr/>
        </p:nvCxnSpPr>
        <p:spPr bwMode="ltGray">
          <a:xfrm>
            <a:off x="0" y="6100763"/>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0" y="6537325"/>
            <a:ext cx="762000" cy="244475"/>
          </a:xfrm>
          <a:prstGeom prst="rect">
            <a:avLst/>
          </a:prstGeom>
        </p:spPr>
        <p:txBody>
          <a:bodyPr/>
          <a:lstStyle/>
          <a:p>
            <a:fld id="{FE823A94-501F-430F-9F24-22DB171F1A84}" type="datetime1">
              <a:rPr lang="en-US" smtClean="0"/>
              <a:pPr/>
              <a:t>3/15/2013</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267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6172200"/>
            <a:ext cx="8229600" cy="228600"/>
          </a:xfrm>
        </p:spPr>
        <p:txBody>
          <a:bodyPr>
            <a:noAutofit/>
          </a:bodyPr>
          <a:lstStyle>
            <a:lvl1pPr marL="0" indent="0">
              <a:buNone/>
              <a:defRPr sz="11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0" y="6537325"/>
            <a:ext cx="762000" cy="244475"/>
          </a:xfrm>
          <a:prstGeom prst="rect">
            <a:avLst/>
          </a:prstGeom>
        </p:spPr>
        <p:txBody>
          <a:bodyPr/>
          <a:lstStyle/>
          <a:p>
            <a:fld id="{791B8EF3-7915-4029-8188-B964D2222328}" type="datetime1">
              <a:rPr lang="en-US" smtClean="0"/>
              <a:pPr/>
              <a:t>3/15/2013</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5186597" y="1600200"/>
            <a:ext cx="3342806" cy="3789206"/>
          </a:xfrm>
          <a:ln w="152400">
            <a:solidFill>
              <a:schemeClr val="bg2"/>
            </a:solidFill>
            <a:miter lim="800000"/>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1447800"/>
            <a:ext cx="4267200" cy="4724400"/>
          </a:xfrm>
        </p:spPr>
        <p:txBody>
          <a:bodyPr anchor="t">
            <a:noAutofit/>
          </a:bodyPr>
          <a:lstStyle>
            <a:lvl1pPr marL="0" indent="0" algn="l">
              <a:spcBef>
                <a:spcPts val="0"/>
              </a:spcBef>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0" y="6537325"/>
            <a:ext cx="762000" cy="244475"/>
          </a:xfrm>
          <a:prstGeom prst="rect">
            <a:avLst/>
          </a:prstGeom>
        </p:spPr>
        <p:txBody>
          <a:bodyPr/>
          <a:lstStyle/>
          <a:p>
            <a:fld id="{08EE16FC-041D-4C73-A0CA-50E3B59E0A5D}" type="datetime1">
              <a:rPr lang="en-US" smtClean="0"/>
              <a:pPr/>
              <a:t>3/15/2013</a:t>
            </a:fld>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1447800"/>
            <a:ext cx="4343400" cy="472440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6858000" y="6537325"/>
            <a:ext cx="762000" cy="244475"/>
          </a:xfrm>
          <a:prstGeom prst="rect">
            <a:avLst/>
          </a:prstGeom>
        </p:spPr>
        <p:txBody>
          <a:bodyPr/>
          <a:lstStyle/>
          <a:p>
            <a:fld id="{83443AC4-C33A-411A-AFB6-6A67FA1ED1AC}" type="datetime1">
              <a:rPr lang="en-US" smtClean="0"/>
              <a:pPr/>
              <a:t>3/15/2013</a:t>
            </a:fld>
            <a:endParaRPr lang="en-US"/>
          </a:p>
        </p:txBody>
      </p:sp>
      <p:sp>
        <p:nvSpPr>
          <p:cNvPr id="9" name="Picture Placeholder 8"/>
          <p:cNvSpPr>
            <a:spLocks noGrp="1"/>
          </p:cNvSpPr>
          <p:nvPr>
            <p:ph type="pic" sz="quarter" idx="13"/>
          </p:nvPr>
        </p:nvSpPr>
        <p:spPr bwMode="gray">
          <a:xfrm>
            <a:off x="5184648" y="1600200"/>
            <a:ext cx="3346704" cy="3785616"/>
          </a:xfrm>
          <a:ln w="152400">
            <a:solidFill>
              <a:schemeClr val="bg2"/>
            </a:solidFill>
            <a:miter lim="800000"/>
          </a:ln>
        </p:spPr>
        <p:txBody>
          <a:bodyPr tIns="182880">
            <a:normAutofit/>
          </a:bodyPr>
          <a:lstStyle>
            <a:lvl1pPr algn="ctr">
              <a:buNone/>
              <a:defRPr sz="2000"/>
            </a:lvl1pPr>
          </a:lstStyle>
          <a:p>
            <a:r>
              <a:rPr lang="en-US" smtClean="0"/>
              <a:t>Click icon to add picture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886200"/>
            <a:ext cx="3886200" cy="2286000"/>
          </a:xfrm>
        </p:spPr>
        <p:txBody>
          <a:bodyPr>
            <a:noAutofit/>
          </a:bodyPr>
          <a:lstStyle>
            <a:lvl1pPr marL="231775" indent="-231775">
              <a:defRPr sz="1800"/>
            </a:lvl1pPr>
            <a:lvl2pPr marL="508000" indent="-217488">
              <a:defRPr sz="1600"/>
            </a:lvl2pPr>
            <a:lvl3pPr marL="798513" indent="-17462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6858000" y="6537325"/>
            <a:ext cx="762000" cy="244475"/>
          </a:xfrm>
          <a:prstGeom prst="rect">
            <a:avLst/>
          </a:prstGeom>
        </p:spPr>
        <p:txBody>
          <a:bodyPr/>
          <a:lstStyle/>
          <a:p>
            <a:fld id="{2961EFF9-E965-4782-A371-B4051B6C04E4}" type="datetime1">
              <a:rPr lang="en-US" smtClean="0"/>
              <a:pPr/>
              <a:t>3/15/2013</a:t>
            </a:fld>
            <a:endParaRPr lang="en-US"/>
          </a:p>
        </p:txBody>
      </p:sp>
      <p:sp>
        <p:nvSpPr>
          <p:cNvPr id="9" name="Picture Placeholder 8"/>
          <p:cNvSpPr>
            <a:spLocks noGrp="1"/>
          </p:cNvSpPr>
          <p:nvPr>
            <p:ph type="pic" sz="quarter" idx="13"/>
          </p:nvPr>
        </p:nvSpPr>
        <p:spPr bwMode="gray">
          <a:xfrm>
            <a:off x="4876800" y="1600200"/>
            <a:ext cx="3657600" cy="2057400"/>
          </a:xfrm>
          <a:ln w="152400">
            <a:solidFill>
              <a:schemeClr val="bg2"/>
            </a:solidFill>
            <a:miter lim="800000"/>
          </a:ln>
        </p:spPr>
        <p:txBody>
          <a:bodyPr tIns="182880">
            <a:normAutofit/>
          </a:bodyPr>
          <a:lstStyle>
            <a:lvl1pPr algn="ctr">
              <a:buNone/>
              <a:defRPr sz="2000"/>
            </a:lvl1pPr>
          </a:lstStyle>
          <a:p>
            <a:r>
              <a:rPr lang="en-US" smtClean="0"/>
              <a:t>Click icon to add picture</a:t>
            </a:r>
            <a:endParaRPr lang="en-US"/>
          </a:p>
        </p:txBody>
      </p:sp>
      <p:sp>
        <p:nvSpPr>
          <p:cNvPr id="10" name="Text Placeholder 10"/>
          <p:cNvSpPr>
            <a:spLocks noGrp="1"/>
          </p:cNvSpPr>
          <p:nvPr>
            <p:ph type="body" sz="quarter" idx="15"/>
          </p:nvPr>
        </p:nvSpPr>
        <p:spPr>
          <a:xfrm>
            <a:off x="4724400" y="3886200"/>
            <a:ext cx="3962400" cy="22860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8"/>
          <p:cNvSpPr>
            <a:spLocks noGrp="1"/>
          </p:cNvSpPr>
          <p:nvPr>
            <p:ph type="pic" sz="quarter" idx="16"/>
          </p:nvPr>
        </p:nvSpPr>
        <p:spPr bwMode="gray">
          <a:xfrm>
            <a:off x="601835" y="1600200"/>
            <a:ext cx="3657600" cy="2057400"/>
          </a:xfrm>
          <a:ln w="152400">
            <a:solidFill>
              <a:schemeClr val="bg2"/>
            </a:solidFill>
            <a:miter lim="800000"/>
          </a:ln>
        </p:spPr>
        <p:txBody>
          <a:bodyPr tIns="182880">
            <a:normAutofit/>
          </a:bodyPr>
          <a:lstStyle>
            <a:lvl1pPr algn="ctr">
              <a:buNone/>
              <a:defRPr sz="2000"/>
            </a:lvl1pPr>
          </a:lstStyle>
          <a:p>
            <a:r>
              <a:rPr lang="en-US" smtClean="0"/>
              <a:t>Click icon to add picture</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6858000" y="6537325"/>
            <a:ext cx="762000" cy="244475"/>
          </a:xfrm>
          <a:prstGeom prst="rect">
            <a:avLst/>
          </a:prstGeom>
        </p:spPr>
        <p:txBody>
          <a:bodyPr/>
          <a:lstStyle/>
          <a:p>
            <a:fld id="{ABC11A07-B22F-4A12-B6AE-5480EFA744A1}" type="datetime1">
              <a:rPr lang="en-US" smtClean="0"/>
              <a:pPr/>
              <a:t>3/15/2013</a:t>
            </a:fld>
            <a:endParaRPr lang="en-US"/>
          </a:p>
        </p:txBody>
      </p:sp>
      <p:sp>
        <p:nvSpPr>
          <p:cNvPr id="10" name="Text Placeholder 10"/>
          <p:cNvSpPr>
            <a:spLocks noGrp="1"/>
          </p:cNvSpPr>
          <p:nvPr>
            <p:ph type="body" sz="quarter" idx="15"/>
          </p:nvPr>
        </p:nvSpPr>
        <p:spPr>
          <a:xfrm>
            <a:off x="3338286"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2"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smtClean="0"/>
              <a:t>Click icon to add picture</a:t>
            </a:r>
            <a:endParaRPr lang="en-US"/>
          </a:p>
        </p:txBody>
      </p:sp>
      <p:sp>
        <p:nvSpPr>
          <p:cNvPr id="13"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9"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14" name="Text Placeholder 10"/>
          <p:cNvSpPr>
            <a:spLocks noGrp="1"/>
          </p:cNvSpPr>
          <p:nvPr>
            <p:ph type="body" sz="quarter" idx="18"/>
          </p:nvPr>
        </p:nvSpPr>
        <p:spPr>
          <a:xfrm>
            <a:off x="6204858"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537028"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6858000" y="6537325"/>
            <a:ext cx="762000" cy="244475"/>
          </a:xfrm>
          <a:prstGeom prst="rect">
            <a:avLst/>
          </a:prstGeom>
        </p:spPr>
        <p:txBody>
          <a:bodyPr/>
          <a:lstStyle/>
          <a:p>
            <a:fld id="{C9AB2A23-AE32-4526-B049-6593DD3B16B2}" type="datetime1">
              <a:rPr lang="en-US" smtClean="0"/>
              <a:pPr/>
              <a:t>3/15/2013</a:t>
            </a:fld>
            <a:endParaRPr lang="en-US"/>
          </a:p>
        </p:txBody>
      </p:sp>
      <p:sp>
        <p:nvSpPr>
          <p:cNvPr id="15" name="Text Placeholder 10"/>
          <p:cNvSpPr>
            <a:spLocks noGrp="1"/>
          </p:cNvSpPr>
          <p:nvPr>
            <p:ph type="body" sz="quarter" idx="19"/>
          </p:nvPr>
        </p:nvSpPr>
        <p:spPr>
          <a:xfrm>
            <a:off x="3418114"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6" name="Text Placeholder 10"/>
          <p:cNvSpPr>
            <a:spLocks noGrp="1"/>
          </p:cNvSpPr>
          <p:nvPr>
            <p:ph type="body" sz="quarter" idx="20"/>
          </p:nvPr>
        </p:nvSpPr>
        <p:spPr>
          <a:xfrm>
            <a:off x="6284686"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4"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smtClean="0"/>
              <a:t>Click icon to add picture</a:t>
            </a:r>
            <a:endParaRPr lang="en-US"/>
          </a:p>
        </p:txBody>
      </p:sp>
      <p:sp>
        <p:nvSpPr>
          <p:cNvPr id="17"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18"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Pictures with One Textbox">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822960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6858000" y="6537325"/>
            <a:ext cx="762000" cy="244475"/>
          </a:xfrm>
          <a:prstGeom prst="rect">
            <a:avLst/>
          </a:prstGeom>
        </p:spPr>
        <p:txBody>
          <a:bodyPr/>
          <a:lstStyle/>
          <a:p>
            <a:fld id="{9CD360E5-E30C-4DA4-BD60-7B6AC863CF62}" type="datetime1">
              <a:rPr lang="en-US" smtClean="0"/>
              <a:pPr/>
              <a:t>3/15/2013</a:t>
            </a:fld>
            <a:endParaRPr lang="en-US"/>
          </a:p>
        </p:txBody>
      </p:sp>
      <p:sp>
        <p:nvSpPr>
          <p:cNvPr id="10"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smtClean="0"/>
              <a:t>Click icon to add picture</a:t>
            </a:r>
            <a:endParaRPr lang="en-US"/>
          </a:p>
        </p:txBody>
      </p:sp>
      <p:sp>
        <p:nvSpPr>
          <p:cNvPr id="14"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15"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1573968" y="1740674"/>
            <a:ext cx="5996066" cy="3837480"/>
          </a:xfrm>
          <a:ln w="152400">
            <a:solidFill>
              <a:schemeClr val="bg2"/>
            </a:solidFill>
            <a:miter lim="800000"/>
          </a:ln>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a:xfrm>
            <a:off x="6858000" y="6537325"/>
            <a:ext cx="762000" cy="244475"/>
          </a:xfrm>
          <a:prstGeom prst="rect">
            <a:avLst/>
          </a:prstGeom>
        </p:spPr>
        <p:txBody>
          <a:bodyPr/>
          <a:lstStyle/>
          <a:p>
            <a:fld id="{3A7E0CD2-63A1-4D15-92C2-5F1852DDD605}" type="datetime1">
              <a:rPr lang="en-US" smtClean="0"/>
              <a:pPr/>
              <a:t>3/15/2013</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aya Log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PowerOfWe_reverse2.pn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bwMode="black">
          <a:xfrm>
            <a:off x="2595608" y="2645764"/>
            <a:ext cx="3952784" cy="1566472"/>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0" y="6537325"/>
            <a:ext cx="762000" cy="244475"/>
          </a:xfrm>
          <a:prstGeom prst="rect">
            <a:avLst/>
          </a:prstGeom>
        </p:spPr>
        <p:txBody>
          <a:bodyPr/>
          <a:lstStyle/>
          <a:p>
            <a:fld id="{3A284BA3-2030-4FC5-8B8A-D60DBF198AFE}" type="datetime1">
              <a:rPr lang="en-US" smtClean="0"/>
              <a:pPr/>
              <a:t>3/15/2013</a:t>
            </a:fld>
            <a:endParaRPr lang="en-US"/>
          </a:p>
        </p:txBody>
      </p:sp>
      <p:sp>
        <p:nvSpPr>
          <p:cNvPr id="7" name="TextBox 6"/>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0" y="6537325"/>
            <a:ext cx="762000" cy="244475"/>
          </a:xfrm>
          <a:prstGeom prst="rect">
            <a:avLst/>
          </a:prstGeom>
        </p:spPr>
        <p:txBody>
          <a:bodyPr/>
          <a:lstStyle/>
          <a:p>
            <a:fld id="{0E420526-6F7B-4820-AE52-CBAF9D1B053E}" type="datetime1">
              <a:rPr lang="en-US" smtClean="0"/>
              <a:pPr/>
              <a:t>3/15/2013</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6065"/>
            <a:ext cx="2057400" cy="571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6065"/>
            <a:ext cx="6019800" cy="571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0" y="6537325"/>
            <a:ext cx="762000" cy="244475"/>
          </a:xfrm>
          <a:prstGeom prst="rect">
            <a:avLst/>
          </a:prstGeom>
        </p:spPr>
        <p:txBody>
          <a:bodyPr/>
          <a:lstStyle/>
          <a:p>
            <a:fld id="{10D93251-DD1A-43E1-955B-E09BA603CA18}" type="datetime1">
              <a:rPr lang="en-US" smtClean="0"/>
              <a:pPr/>
              <a:t>3/15/2013</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28667286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3" name="Picture 12" descr="RV_PowerPoint_Footer.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4897149"/>
            <a:ext cx="9144000" cy="1960851"/>
          </a:xfrm>
          <a:prstGeom prst="rect">
            <a:avLst/>
          </a:prstGeom>
        </p:spPr>
      </p:pic>
      <p:sp>
        <p:nvSpPr>
          <p:cNvPr id="7" name="Slide Number Placeholder 4"/>
          <p:cNvSpPr>
            <a:spLocks noGrp="1"/>
          </p:cNvSpPr>
          <p:nvPr>
            <p:ph type="sldNum" sz="quarter" idx="12"/>
          </p:nvPr>
        </p:nvSpPr>
        <p:spPr>
          <a:xfrm>
            <a:off x="6974904" y="6453336"/>
            <a:ext cx="2133600" cy="365125"/>
          </a:xfrm>
          <a:prstGeom prst="rect">
            <a:avLst/>
          </a:prstGeom>
        </p:spPr>
        <p:txBody>
          <a:bodyPr/>
          <a:lstStyle>
            <a:lvl1pPr algn="r">
              <a:defRPr sz="1000">
                <a:solidFill>
                  <a:schemeClr val="tx1"/>
                </a:solidFill>
              </a:defRPr>
            </a:lvl1pPr>
          </a:lstStyle>
          <a:p>
            <a:fld id="{64D3BD16-965F-4508-A575-BCB4205BB225}" type="slidenum">
              <a:rPr lang="he-IL" smtClean="0">
                <a:solidFill>
                  <a:prstClr val="black"/>
                </a:solidFill>
                <a:latin typeface="Arial"/>
              </a:rPr>
              <a:pPr/>
              <a:t>‹#›</a:t>
            </a:fld>
            <a:endParaRPr lang="he-IL" dirty="0">
              <a:solidFill>
                <a:prstClr val="black"/>
              </a:solidFill>
              <a:latin typeface="Arial"/>
            </a:endParaRPr>
          </a:p>
        </p:txBody>
      </p:sp>
      <p:sp>
        <p:nvSpPr>
          <p:cNvPr id="5" name="Rectangle 42"/>
          <p:cNvSpPr>
            <a:spLocks noChangeArrowheads="1"/>
          </p:cNvSpPr>
          <p:nvPr userDrawn="1"/>
        </p:nvSpPr>
        <p:spPr bwMode="invGray">
          <a:xfrm flipH="1">
            <a:off x="0" y="-6350"/>
            <a:ext cx="9144000" cy="365125"/>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a:defRPr/>
            </a:pPr>
            <a:endParaRPr lang="en-US">
              <a:solidFill>
                <a:prstClr val="black"/>
              </a:solidFill>
              <a:latin typeface="Arial" charset="0"/>
            </a:endParaRPr>
          </a:p>
        </p:txBody>
      </p:sp>
      <p:sp>
        <p:nvSpPr>
          <p:cNvPr id="6" name="TextBox 5"/>
          <p:cNvSpPr txBox="1"/>
          <p:nvPr userDrawn="1"/>
        </p:nvSpPr>
        <p:spPr>
          <a:xfrm>
            <a:off x="457200" y="6537960"/>
            <a:ext cx="3724096" cy="203133"/>
          </a:xfrm>
          <a:prstGeom prst="rect">
            <a:avLst/>
          </a:prstGeom>
          <a:noFill/>
        </p:spPr>
        <p:txBody>
          <a:bodyPr wrap="none" rtlCol="0" anchor="ctr">
            <a:spAutoFit/>
          </a:bodyPr>
          <a:lstStyle/>
          <a:p>
            <a:pPr>
              <a:lnSpc>
                <a:spcPct val="90000"/>
              </a:lnSpc>
              <a:defRPr/>
            </a:pPr>
            <a:r>
              <a:rPr lang="en-US" sz="800" dirty="0" smtClean="0">
                <a:solidFill>
                  <a:srgbClr val="8F8F8F"/>
                </a:solidFill>
                <a:latin typeface="Calibri"/>
              </a:rPr>
              <a:t>Avaya - Proprietary.  Use pursuant to your signed agreement or Avaya policy.</a:t>
            </a:r>
          </a:p>
        </p:txBody>
      </p:sp>
    </p:spTree>
    <p:extLst>
      <p:ext uri="{BB962C8B-B14F-4D97-AF65-F5344CB8AC3E}">
        <p14:creationId xmlns:p14="http://schemas.microsoft.com/office/powerpoint/2010/main" xmlns="" val="40608618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5000"/>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0" y="6537325"/>
            <a:ext cx="762000" cy="244475"/>
          </a:xfrm>
          <a:prstGeom prst="rect">
            <a:avLst/>
          </a:prstGeom>
        </p:spPr>
        <p:txBody>
          <a:bodyPr/>
          <a:lstStyle/>
          <a:p>
            <a:fld id="{0F0979D8-FDCF-4695-B150-B4B6F53576B9}" type="datetime1">
              <a:rPr lang="en-US" smtClean="0"/>
              <a:pPr/>
              <a:t>3/15/2013</a:t>
            </a:fld>
            <a:endParaRPr lang="en-US"/>
          </a:p>
        </p:txBody>
      </p:sp>
      <p:sp>
        <p:nvSpPr>
          <p:cNvPr id="8" name="Text Placeholder 7"/>
          <p:cNvSpPr>
            <a:spLocks noGrp="1"/>
          </p:cNvSpPr>
          <p:nvPr>
            <p:ph type="body" sz="quarter" idx="13"/>
          </p:nvPr>
        </p:nvSpPr>
        <p:spPr>
          <a:xfrm>
            <a:off x="190072" y="1295400"/>
            <a:ext cx="8229600" cy="457200"/>
          </a:xfrm>
        </p:spPr>
        <p:txBody>
          <a:bodyPr>
            <a:noAutofit/>
          </a:bodyPr>
          <a:lstStyle>
            <a:lvl1pPr marL="0" indent="0">
              <a:spcBef>
                <a:spcPts val="0"/>
              </a:spcBef>
              <a:buNone/>
              <a:defRPr sz="2200">
                <a:solidFill>
                  <a:schemeClr val="accent1"/>
                </a:solidFill>
              </a:defRPr>
            </a:lvl1pPr>
            <a:lvl2pPr marL="0" indent="0">
              <a:spcBef>
                <a:spcPts val="0"/>
              </a:spcBef>
              <a:buNone/>
              <a:defRPr sz="2200"/>
            </a:lvl2pPr>
            <a:lvl3pPr>
              <a:spcBef>
                <a:spcPts val="0"/>
              </a:spcBef>
              <a:buNone/>
              <a:defRPr sz="2200"/>
            </a:lvl3pPr>
            <a:lvl4pPr>
              <a:spcBef>
                <a:spcPts val="0"/>
              </a:spcBef>
              <a:buNone/>
              <a:defRPr sz="2200"/>
            </a:lvl4pPr>
            <a:lvl5pPr>
              <a:spcBef>
                <a:spcPts val="0"/>
              </a:spcBef>
              <a:buNone/>
              <a:defRPr sz="2200"/>
            </a:lvl5pPr>
          </a:lstStyle>
          <a:p>
            <a:pPr lvl="0"/>
            <a:r>
              <a:rPr lang="en-US" dirty="0"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0" y="6537325"/>
            <a:ext cx="762000" cy="244475"/>
          </a:xfrm>
          <a:prstGeom prst="rect">
            <a:avLst/>
          </a:prstGeom>
        </p:spPr>
        <p:txBody>
          <a:bodyPr/>
          <a:lstStyle/>
          <a:p>
            <a:fld id="{9996A722-CA97-4F30-B649-5B46967AD5BA}" type="datetime1">
              <a:rPr lang="en-US" smtClean="0"/>
              <a:pPr/>
              <a:t>3/15/2013</a:t>
            </a:fld>
            <a:endParaRPr lang="en-US"/>
          </a:p>
        </p:txBody>
      </p:sp>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a:solidFill>
                <a:schemeClr val="tx1"/>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a:p>
          </p:txBody>
        </p:sp>
      </p:grpSp>
      <p:sp>
        <p:nvSpPr>
          <p:cNvPr id="2" name="Title 1"/>
          <p:cNvSpPr>
            <a:spLocks noGrp="1"/>
          </p:cNvSpPr>
          <p:nvPr>
            <p:ph type="title"/>
          </p:nvPr>
        </p:nvSpPr>
        <p:spPr>
          <a:xfrm>
            <a:off x="722312" y="2130552"/>
            <a:ext cx="6400800" cy="1097280"/>
          </a:xfrm>
        </p:spPr>
        <p:txBody>
          <a:bodyPr anchor="b"/>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2" y="3300984"/>
            <a:ext cx="6400800" cy="1130300"/>
          </a:xfrm>
        </p:spPr>
        <p:txBody>
          <a:bodyPr anchor="t">
            <a:noAutofit/>
          </a:bodyPr>
          <a:lstStyle>
            <a:lvl1pPr marL="0" indent="0" algn="r">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Box 47"/>
          <p:cNvSpPr txBox="1"/>
          <p:nvPr userDrawn="1"/>
        </p:nvSpPr>
        <p:spPr>
          <a:xfrm>
            <a:off x="457200" y="6537960"/>
            <a:ext cx="3724096" cy="203133"/>
          </a:xfrm>
          <a:prstGeom prst="rect">
            <a:avLst/>
          </a:prstGeom>
          <a:noFill/>
        </p:spPr>
        <p:txBody>
          <a:bodyPr wrap="none"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8F8F8F"/>
                </a:solidFill>
              </a:rPr>
              <a:t>Avaya - Proprietary.  Use pursuant to your signed agreement or Avaya policy.</a:t>
            </a:r>
          </a:p>
        </p:txBody>
      </p:sp>
      <p:sp>
        <p:nvSpPr>
          <p:cNvPr id="49" name="TextBox 48"/>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Quot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0" y="6537325"/>
            <a:ext cx="762000" cy="244475"/>
          </a:xfrm>
          <a:prstGeom prst="rect">
            <a:avLst/>
          </a:prstGeom>
        </p:spPr>
        <p:txBody>
          <a:bodyPr/>
          <a:lstStyle/>
          <a:p>
            <a:fld id="{40800903-47A6-419A-A235-56C96EEC252B}" type="datetime1">
              <a:rPr lang="en-US" smtClean="0"/>
              <a:pPr/>
              <a:t>3/15/2013</a:t>
            </a:fld>
            <a:endParaRPr lang="en-US"/>
          </a:p>
        </p:txBody>
      </p:sp>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a:solidFill>
                <a:schemeClr val="tx1"/>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a:p>
          </p:txBody>
        </p:sp>
      </p:grpSp>
      <p:sp>
        <p:nvSpPr>
          <p:cNvPr id="2" name="Title 1"/>
          <p:cNvSpPr>
            <a:spLocks noGrp="1"/>
          </p:cNvSpPr>
          <p:nvPr>
            <p:ph type="title"/>
          </p:nvPr>
        </p:nvSpPr>
        <p:spPr>
          <a:xfrm>
            <a:off x="1447800" y="2130552"/>
            <a:ext cx="6745224" cy="2029968"/>
          </a:xfrm>
        </p:spPr>
        <p:txBody>
          <a:bodyPr anchor="ctr"/>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447800" y="5357611"/>
            <a:ext cx="6745224" cy="476519"/>
          </a:xfrm>
        </p:spPr>
        <p:txBody>
          <a:bodyPr anchor="b" anchorCtr="0">
            <a:noAutofit/>
          </a:bodyPr>
          <a:lstStyle>
            <a:lvl1pPr marL="0" indent="0" algn="r">
              <a:lnSpc>
                <a:spcPct val="90000"/>
              </a:lnSpc>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 Placeholder 2"/>
          <p:cNvSpPr>
            <a:spLocks noGrp="1"/>
          </p:cNvSpPr>
          <p:nvPr>
            <p:ph type="body" idx="13"/>
          </p:nvPr>
        </p:nvSpPr>
        <p:spPr>
          <a:xfrm>
            <a:off x="1447800" y="5841642"/>
            <a:ext cx="6745224" cy="381000"/>
          </a:xfrm>
        </p:spPr>
        <p:txBody>
          <a:bodyPr anchor="t">
            <a:normAutofit/>
          </a:bodyPr>
          <a:lstStyle>
            <a:lvl1pPr marL="0" indent="0" algn="r">
              <a:lnSpc>
                <a:spcPct val="90000"/>
              </a:lnSpc>
              <a:spcBef>
                <a:spcPts val="0"/>
              </a:spcBef>
              <a:buNone/>
              <a:defRPr sz="2000"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9" name="TextBox 48"/>
          <p:cNvSpPr txBox="1"/>
          <p:nvPr userDrawn="1"/>
        </p:nvSpPr>
        <p:spPr>
          <a:xfrm>
            <a:off x="457200" y="6537960"/>
            <a:ext cx="3724096" cy="203133"/>
          </a:xfrm>
          <a:prstGeom prst="rect">
            <a:avLst/>
          </a:prstGeom>
          <a:noFill/>
        </p:spPr>
        <p:txBody>
          <a:bodyPr wrap="none"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8F8F8F"/>
                </a:solidFill>
              </a:rPr>
              <a:t>Avaya - Proprietary.  Use pursuant to your signed agreement or Avaya policy.</a:t>
            </a:r>
          </a:p>
        </p:txBody>
      </p:sp>
      <p:sp>
        <p:nvSpPr>
          <p:cNvPr id="50" name="TextBox 49"/>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0" y="6537325"/>
            <a:ext cx="762000" cy="244475"/>
          </a:xfrm>
          <a:prstGeom prst="rect">
            <a:avLst/>
          </a:prstGeom>
        </p:spPr>
        <p:txBody>
          <a:bodyPr/>
          <a:lstStyle/>
          <a:p>
            <a:fld id="{89AC66DC-58A3-45CF-9D17-0D017B4FC3F7}" type="datetime1">
              <a:rPr lang="en-US" smtClean="0"/>
              <a:pPr/>
              <a:t>3/15/2013</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6000"/>
            <a:ext cx="4040188"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6000"/>
            <a:ext cx="4041775"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0" y="6537325"/>
            <a:ext cx="762000" cy="244475"/>
          </a:xfrm>
          <a:prstGeom prst="rect">
            <a:avLst/>
          </a:prstGeom>
        </p:spPr>
        <p:txBody>
          <a:bodyPr/>
          <a:lstStyle/>
          <a:p>
            <a:fld id="{705103C9-D9D6-439D-B241-1330331395D1}" type="datetime1">
              <a:rPr lang="en-US" smtClean="0"/>
              <a:pPr/>
              <a:t>3/15/2013</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0" y="6537325"/>
            <a:ext cx="762000" cy="244475"/>
          </a:xfrm>
          <a:prstGeom prst="rect">
            <a:avLst/>
          </a:prstGeom>
        </p:spPr>
        <p:txBody>
          <a:bodyPr/>
          <a:lstStyle/>
          <a:p>
            <a:fld id="{E1A73CB3-A0A6-46C4-8F56-D534DFAFCF5F}" type="datetime1">
              <a:rPr lang="en-US" smtClean="0"/>
              <a:pPr/>
              <a:t>3/15/2013</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0" y="6537325"/>
            <a:ext cx="762000" cy="244475"/>
          </a:xfrm>
          <a:prstGeom prst="rect">
            <a:avLst/>
          </a:prstGeom>
        </p:spPr>
        <p:txBody>
          <a:bodyPr/>
          <a:lstStyle/>
          <a:p>
            <a:fld id="{AF526B10-C767-489B-8EE2-DD66B48A8BAD}" type="datetime1">
              <a:rPr lang="en-US" smtClean="0"/>
              <a:pPr/>
              <a:t>3/15/2013</a:t>
            </a:fld>
            <a:endParaRPr lang="en-US"/>
          </a:p>
        </p:txBody>
      </p:sp>
      <p:sp>
        <p:nvSpPr>
          <p:cNvPr id="7" name="Text Placeholder 6"/>
          <p:cNvSpPr>
            <a:spLocks noGrp="1"/>
          </p:cNvSpPr>
          <p:nvPr>
            <p:ph type="body" sz="quarter" idx="13"/>
          </p:nvPr>
        </p:nvSpPr>
        <p:spPr>
          <a:xfrm>
            <a:off x="190072" y="1295400"/>
            <a:ext cx="8229600" cy="457200"/>
          </a:xfrm>
        </p:spPr>
        <p:txBody>
          <a:bodyPr>
            <a:normAutofit/>
          </a:bodyPr>
          <a:lstStyle>
            <a:lvl1pPr marL="0" indent="0">
              <a:spcBef>
                <a:spcPts val="0"/>
              </a:spcBef>
              <a:buNone/>
              <a:defRPr sz="2200">
                <a:solidFill>
                  <a:schemeClr val="accent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a:solidFill>
                <a:schemeClr val="tx1"/>
              </a:solidFill>
              <a:latin typeface="Arial" charset="0"/>
            </a:endParaRPr>
          </a:p>
        </p:txBody>
      </p:sp>
      <p:sp>
        <p:nvSpPr>
          <p:cNvPr id="9" name="Rectangle 68"/>
          <p:cNvSpPr>
            <a:spLocks noChangeArrowheads="1"/>
          </p:cNvSpPr>
          <p:nvPr/>
        </p:nvSpPr>
        <p:spPr bwMode="invGray">
          <a:xfrm>
            <a:off x="5663119"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0" name="Rectangle 69"/>
          <p:cNvSpPr>
            <a:spLocks noChangeArrowheads="1"/>
          </p:cNvSpPr>
          <p:nvPr/>
        </p:nvSpPr>
        <p:spPr bwMode="invGray">
          <a:xfrm>
            <a:off x="5258320"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1" name="Rectangle 72"/>
          <p:cNvSpPr>
            <a:spLocks noChangeArrowheads="1"/>
          </p:cNvSpPr>
          <p:nvPr/>
        </p:nvSpPr>
        <p:spPr bwMode="invGray">
          <a:xfrm>
            <a:off x="4043922"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2" name="Rectangle 73"/>
          <p:cNvSpPr>
            <a:spLocks noChangeArrowheads="1"/>
          </p:cNvSpPr>
          <p:nvPr/>
        </p:nvSpPr>
        <p:spPr bwMode="invGray">
          <a:xfrm>
            <a:off x="3639123"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3" name="Rectangle 76"/>
          <p:cNvSpPr>
            <a:spLocks noChangeArrowheads="1"/>
          </p:cNvSpPr>
          <p:nvPr/>
        </p:nvSpPr>
        <p:spPr bwMode="invGray">
          <a:xfrm>
            <a:off x="2426760"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4" name="Rectangle 77"/>
          <p:cNvSpPr>
            <a:spLocks noChangeArrowheads="1"/>
          </p:cNvSpPr>
          <p:nvPr/>
        </p:nvSpPr>
        <p:spPr bwMode="invGray">
          <a:xfrm>
            <a:off x="2021961"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5" name="Rectangle 79"/>
          <p:cNvSpPr>
            <a:spLocks noChangeArrowheads="1"/>
          </p:cNvSpPr>
          <p:nvPr/>
        </p:nvSpPr>
        <p:spPr bwMode="invGray">
          <a:xfrm>
            <a:off x="1212363"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6" name="Rectangle 82"/>
          <p:cNvSpPr>
            <a:spLocks noChangeArrowheads="1"/>
          </p:cNvSpPr>
          <p:nvPr/>
        </p:nvSpPr>
        <p:spPr bwMode="invGray">
          <a:xfrm>
            <a:off x="0" y="-7938"/>
            <a:ext cx="390560" cy="365760"/>
          </a:xfrm>
          <a:prstGeom prst="rect">
            <a:avLst/>
          </a:prstGeom>
          <a:solidFill>
            <a:schemeClr val="accent1">
              <a:lumMod val="60000"/>
              <a:lumOff val="40000"/>
            </a:schemeClr>
          </a:solidFill>
          <a:ln w="9525" algn="ctr">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1"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a:solidFill>
                <a:schemeClr val="tx1"/>
              </a:solidFill>
              <a:latin typeface="Arial" charset="0"/>
            </a:endParaRPr>
          </a:p>
        </p:txBody>
      </p:sp>
      <p:grpSp>
        <p:nvGrpSpPr>
          <p:cNvPr id="8" name="Group 127"/>
          <p:cNvGrpSpPr>
            <a:grpSpLocks/>
          </p:cNvGrpSpPr>
          <p:nvPr/>
        </p:nvGrpSpPr>
        <p:grpSpPr bwMode="black">
          <a:xfrm>
            <a:off x="7908916" y="80554"/>
            <a:ext cx="858838" cy="242887"/>
            <a:chOff x="4707" y="440"/>
            <a:chExt cx="700" cy="198"/>
          </a:xfrm>
          <a:solidFill>
            <a:sysClr val="window" lastClr="FFFFFF"/>
          </a:solidFill>
        </p:grpSpPr>
        <p:sp>
          <p:nvSpPr>
            <p:cNvPr id="23" name="Freeform 128"/>
            <p:cNvSpPr>
              <a:spLocks/>
            </p:cNvSpPr>
            <p:nvPr/>
          </p:nvSpPr>
          <p:spPr bwMode="black">
            <a:xfrm>
              <a:off x="5247" y="440"/>
              <a:ext cx="160"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latin typeface="Arial" charset="0"/>
              </a:endParaRPr>
            </a:p>
          </p:txBody>
        </p:sp>
        <p:sp>
          <p:nvSpPr>
            <p:cNvPr id="24" name="Freeform 129"/>
            <p:cNvSpPr>
              <a:spLocks/>
            </p:cNvSpPr>
            <p:nvPr/>
          </p:nvSpPr>
          <p:spPr bwMode="black">
            <a:xfrm>
              <a:off x="4707" y="441"/>
              <a:ext cx="160"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latin typeface="Arial" charset="0"/>
              </a:endParaRPr>
            </a:p>
          </p:txBody>
        </p:sp>
        <p:sp>
          <p:nvSpPr>
            <p:cNvPr id="25" name="Freeform 130"/>
            <p:cNvSpPr>
              <a:spLocks/>
            </p:cNvSpPr>
            <p:nvPr/>
          </p:nvSpPr>
          <p:spPr bwMode="black">
            <a:xfrm>
              <a:off x="4975" y="441"/>
              <a:ext cx="162"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latin typeface="Arial" charset="0"/>
              </a:endParaRPr>
            </a:p>
          </p:txBody>
        </p:sp>
        <p:sp>
          <p:nvSpPr>
            <p:cNvPr id="26" name="Freeform 131"/>
            <p:cNvSpPr>
              <a:spLocks/>
            </p:cNvSpPr>
            <p:nvPr/>
          </p:nvSpPr>
          <p:spPr bwMode="black">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latin typeface="Arial" charset="0"/>
              </a:endParaRPr>
            </a:p>
          </p:txBody>
        </p:sp>
        <p:sp>
          <p:nvSpPr>
            <p:cNvPr id="27" name="Freeform 132"/>
            <p:cNvSpPr>
              <a:spLocks/>
            </p:cNvSpPr>
            <p:nvPr/>
          </p:nvSpPr>
          <p:spPr bwMode="black">
            <a:xfrm>
              <a:off x="5113" y="440"/>
              <a:ext cx="159"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latin typeface="Arial" charset="0"/>
              </a:endParaRPr>
            </a:p>
          </p:txBody>
        </p:sp>
      </p:grpSp>
      <p:sp>
        <p:nvSpPr>
          <p:cNvPr id="2" name="Title Placeholder 1"/>
          <p:cNvSpPr>
            <a:spLocks noGrp="1"/>
          </p:cNvSpPr>
          <p:nvPr>
            <p:ph type="title"/>
          </p:nvPr>
        </p:nvSpPr>
        <p:spPr>
          <a:xfrm>
            <a:off x="179798" y="434716"/>
            <a:ext cx="8229600" cy="41804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TextBox 27"/>
          <p:cNvSpPr txBox="1"/>
          <p:nvPr/>
        </p:nvSpPr>
        <p:spPr>
          <a:xfrm>
            <a:off x="457200" y="6537960"/>
            <a:ext cx="3724096" cy="203133"/>
          </a:xfrm>
          <a:prstGeom prst="rect">
            <a:avLst/>
          </a:prstGeom>
          <a:noFill/>
        </p:spPr>
        <p:txBody>
          <a:bodyPr wrap="none"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8F8F8F"/>
                </a:solidFill>
              </a:rPr>
              <a:t>Avaya - Proprietary.  Use pursuant to your signed agreement or Avaya policy.</a:t>
            </a:r>
          </a:p>
        </p:txBody>
      </p:sp>
      <p:sp>
        <p:nvSpPr>
          <p:cNvPr id="29" name="TextBox 28"/>
          <p:cNvSpPr txBox="1"/>
          <p:nvPr/>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1"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4" r:id="rId22"/>
    <p:sldLayoutId id="2147483685" r:id="rId23"/>
  </p:sldLayoutIdLst>
  <p:transition>
    <p:fade/>
  </p:transition>
  <p:hf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6.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www.youtube.com/watch?v=ElBlRZxIWrM" TargetMode="External"/><Relationship Id="rId11" Type="http://schemas.openxmlformats.org/officeDocument/2006/relationships/image" Target="../media/image31.png"/><Relationship Id="rId5" Type="http://schemas.openxmlformats.org/officeDocument/2006/relationships/hyperlink" Target="http://www.youtube.com/watch?v=yElw2mA915s" TargetMode="External"/><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hyperlink" Target="http://bit.ly/PSQHPr" TargetMode="External"/><Relationship Id="rId9" Type="http://schemas.openxmlformats.org/officeDocument/2006/relationships/image" Target="../media/image29.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gif"/></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3.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304800" y="5001415"/>
            <a:ext cx="1674446" cy="827787"/>
            <a:chOff x="395537" y="3717033"/>
            <a:chExt cx="4042947" cy="2062339"/>
          </a:xfrm>
        </p:grpSpPr>
        <p:pic>
          <p:nvPicPr>
            <p:cNvPr id="6157" name="Picture 5"/>
            <p:cNvPicPr>
              <a:picLocks noChangeAspect="1"/>
            </p:cNvPicPr>
            <p:nvPr/>
          </p:nvPicPr>
          <p:blipFill>
            <a:blip r:embed="rId2" cstate="screen">
              <a:extLst>
                <a:ext uri="{28A0092B-C50C-407E-A947-70E740481C1C}">
                  <a14:useLocalDpi xmlns:a14="http://schemas.microsoft.com/office/drawing/2010/main" xmlns=""/>
                </a:ext>
              </a:extLst>
            </a:blip>
            <a:srcRect/>
            <a:stretch>
              <a:fillRect/>
            </a:stretch>
          </p:blipFill>
          <p:spPr bwMode="auto">
            <a:xfrm rot="-5400000">
              <a:off x="1385841" y="2726729"/>
              <a:ext cx="2062339" cy="4042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8" name="Picture 6"/>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104111" y="3849954"/>
              <a:ext cx="2664296" cy="18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147" name="Group 3"/>
          <p:cNvGrpSpPr>
            <a:grpSpLocks/>
          </p:cNvGrpSpPr>
          <p:nvPr/>
        </p:nvGrpSpPr>
        <p:grpSpPr bwMode="auto">
          <a:xfrm>
            <a:off x="1978481" y="4501833"/>
            <a:ext cx="1317583" cy="1565027"/>
            <a:chOff x="4750948" y="1196753"/>
            <a:chExt cx="3997515" cy="5091362"/>
          </a:xfrm>
        </p:grpSpPr>
        <p:pic>
          <p:nvPicPr>
            <p:cNvPr id="6155" name="Picture 9"/>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bwMode="auto">
            <a:xfrm rot="5400000">
              <a:off x="4204025" y="1743676"/>
              <a:ext cx="5091362" cy="3997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6" name="Picture 10"/>
            <p:cNvPicPr>
              <a:picLocks noChangeAspect="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180232" y="1722568"/>
              <a:ext cx="3152376" cy="4107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6148" name="Picture 11"/>
          <p:cNvPicPr>
            <a:picLocks noChangeAspect="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950774" y="4324546"/>
            <a:ext cx="3105406" cy="1882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0" name="AutoShape 10" descr="data:image/jpeg;base64,/9j/4AAQSkZJRgABAQAAAQABAAD/2wCEAAkGBhEPEBUPEBAPERAVEBAQDxAXEBAQFRAPFRAVFRUWEhQZGycfFxkjGRQWHy8gIycpLCwsFSAxNTAqNSYsLCkBCQoKDgwOFQ8PFykcHBwpKSkpLCkpKSwpKSwsKSkpKSksMCksKSwpKSkpKSwpKSkpKSwpKSkpLCktKSk1KSkpLP/AABEIAMIBAwMBIgACEQEDEQH/xAAcAAEAAQUBAQAAAAAAAAAAAAAAAwEEBQYHAgj/xABDEAACAQIDBAYGBwYFBQEAAAAAAQIDEQQSIQUxQVEGByJxkbETMkKBocEUIzNSYXLwQ2KCorLRJHOSwuEWU4OT8RX/xAAXAQEBAQEAAAAAAAAAAAAAAAAAAQID/8QAGxEBAQEBAQEBAQAAAAAAAAAAAAEREiExAoH/2gAMAwEAAhEDEQA/AO3gAAAAAAAAAAAAAAAAAAAAAAAAAAAAAAAAAAAAAAAAAAAAAAAAAAAAAAAAAAAAAAAAAAAAAAAAAAAAAAAAAAAAAAAAAAAAAAAAAAAAAAAAAAAAAAAAAAAAAAAAAAAAAAAAAAAAAAAAFJSS3tLv0AqC2qbUox9atRj31IL5lnV6V4KO/FUPdNS8gMqDX6vT3AR/b5vy06j/ANpZ1esvBrcq8u6ml5tAbYDSKvWpQXq0Kz75U4/NlrV61vu4Ve+t/aJcHQQc0qdaOIfq0aEe/PL5otanWNjHulSj3Ul82xg6qDkNTpxjZft5LujTj5ItanSXFy34mv8A+yS8mMTXaCOpiYR9acI98kjiNTaFSXrVKj75yfmyJ1Llw12mpt3DR9bEUF/5Yf3LWp0wwUd+Ig+5Sl5I5BnGcYa6rU6e4Jbp1Jd1KfzsWtXrIwy9WnXl7oR/3HNM4zDDXQanWZH2cPL31EvJMtanWZU9mhSXfOcvJI0lMrcuGtsqdYuKe6NGP8En5yLOt08xr3TsvwhSXma9cZhg2rZvWDiaf2qjVjxUrRku6UdPFM2/ZXTPC4iyz+in9yfZ1/CW5nJrlXL9WuMNd1TBxzZXSnEYeyp1JqP3JRlKHg93usblsvrGpTtHEQdN/fjecPevWXxM4a3EEOExtOtHPSnCcecZJ+PImIoAAAAAAADQ+tXFVKUKDhOcbyqqSjOUc3Zi9bPvObzxcp6uUpd8m/M6L1x0/wDC0pLhWdnyvTb+RyzD1tM3+pfNGolXLu+NvdH5okpvm7/A8WW/gL24N9xpEx5ZHCrzjJeHyZJcBYrYJjMB6SPSPGYrmCPdyuYhzFUBLmGYjR6QV7uVRRIrYI9FUeUiqCvVyqZRMqgFwVRW4RSxVIXKpgMhVQKZitwJ8LiqlKWenOUJc4txf/JtOy+sOrC0a8FVX31aE/Dc/gafmPM5Phb33+RMV2HZfSTD4nSnUWf/ALcuxLwe/wB1zJnCIznfXL7syaM/srppisPZZ/SQXsTvLT8Jb0TF11gGsbK6f4atZVb0JfvdqHumt3vSNlp1YySlFqUXuaaafc0ZV6AAGk9bkL4BPlXj8ac0cXVRqCa3qT/X6/5O89Yey54nAThTjmnGUKuXjKMH2lFcXZvTicEqq0Gk7q6a7ixF/Rr2V/Zer/db49xcSMc62WEX3XXNWZNQrpWXsP1X918maiVdplbnmwc7f/GyokR6RbrELlL/AEy/sSpgSIWPKYuB7SKpHlMrcD2kekeEVuB7uVTIvSx5rxI5YyKduHO68gLpM9XLJ7Tprj5EctswXN/ruKayNyqZiJbcXCP68SOW3ZcIoYms5cZra8OZr09tVHxSIZ7UqPfP9e8Ya2aFVS1TTXO6DqxW+S8UajPaHOp/MiKWNT4yf+pjDW3SxtNb5oiltakvauaq63KEvC3mUlWl9zilrJLeMTWyy27T4KT8f7EU9vrhB/r3mv5qj4QXvb/sPR1PvR90f7sYazU9vy4RS9//AARLbFSV+3Tjbm2vC28xTw7e+c/dZeSCwS4uT75SLhq+rbSna/pk3ySl5tG3dUm1aj2jGkq0nCVOtKdNT7Lajo3FaXT4mirCQXsx8Lm79UdJLacbJL6it+HBf3JfhL67mADk6hxjrS6F/RqjxdGP+Hqy+til9jWb3rlGT8HdcUdnIMbgoV6cqNWKnTnFwnF7nFgfMrf1dnwt5klOaUFfVbmvwu9xlOl/Reps+vKhK8qcrzoVH+0p34/vLc/HczDRf1Xc/n+v1qaRkMNW3Rk739SX3lyb5+ZcZkuK8TFxV6L00V3fk1rf9czHyxjftt9135G4zWx+lXP4M8SxkFx8l8zARqSf7Ocvxyy+YUZ3uqaW56uCWnNNj+LZM+s09qU1xXjfyPL2vHgvg/mWHpMQl7EUra8r6rWMeNnx4Ec8LV1lKcdXq8rk7tZuL5FxnWQe13wj5Hh7VmWktnNetW9pxdvR6WtrpfTXf+B5q4KC/aSnvv25K2tlwW/eEXMtoTfteZb1doNb6iXvSLeOGh6S2RNZE7NylrmtfVl3TlSp6uFPfF+zDS+qv+O4C3W0E/bb7rvyPSxF90Kj/ga8yV7ThFWbhe7Sbzb8tracr370iKe24LsX3pr1FfWSesnud4q3v4MaYo3PhTfvlGPzJY4Wu7dhK8squ5O8tNFZb9V4lo+kUfUWZqy4rL2b2Wl915eJB/1G5tpRk+K1lJy3Lx3E2LlZKrhKsbZpRjdNrst3SbXF80yCFGTck6ktGtyirpq5FgMdUnPLUp5Ha9srjdcN5d0V25/wf0lnqXxH9Djxc3/E/kelg4fcXe9fMukgVEEKKW6KXuRHX2jCj6zV+WW+nCy9xdmD2zVpqp245nlVt7SXijN8WTaup9IoxdldZrt2UbarfxsrPcTznmhGVt8qb5+0YP6VFWhGle6j7Mbvc99rmcX2dP8ANT87k/NtWyRMolbFQbZBYFbEHlm7dUUb7Rvyw9bzgjSmjeupyF8fJ8sLV+NSmiX4s+u0AA5OoAAMJ0u6MQ2jhnRlaNRduhUt9nUtp/C9zXJnz/j8HOhKdGrDJVhJxqR5STV+9WtryPps0PrO6F/Sqf0yhG+Ipx7cUta1Fa7uMo71zV1yLKOQYZXpyX5vIxmz6jVKKvKyTVrtcWZXDRsmlazu+7Qxez19X75r+Zm4xVJ7VhHTMtVl9VNtXzb3xut/uI57diuxmluy20SspZkn/E2+8sZ1sNFZXRUp8amermve7tFNRXdqep7SpJejVCi9UnNUk5t5t+dtu/dYz1V5iaXSFN5Vd6aXk2lbcrclqeXteo9VSko8JZJauzdr7uBSW3akrUVG8FbsKEIpKO52UVu5sjlj8TN9v0mVffnOy4Kzk7eA2mRc1FjItZ6E6al9nmiqd3daNvcteNhh4141EqsotN+zUp1LaPR5Wyzjh8RfWOW8dOytb7nom7d5d4PZtenUTq34O17qzW/lx+Im+FsXzX1q/wAp/wBaLLH4elKcnVqVIrsqMY5NXbe8z04cGX9vrV/lS/riRYjYsa0nKbatHSzS3WVtVzZv9TYzLjEzhhlHtuc5ZVll6SyStp2VF3fvKyxOHSyeijJ3V6nbct/DtW+BlqewaTTzK8llUErrS+ul3fdx5l3g9iwqONOnDPXnUyxtZSd0kkmrJat+Bnle2ux2gm8kaMbK+6EE9E9W0rvxPX/6Vad7xei7N29G2t17cuHI2Wpsyz9C6MvSQlOM45c8lLNudr33GUh0ZxdbL6PA4myhGN/QzSduN2kkOTqtR2Z6b0n1sWrJ6NWaduPwMjRXbn3w/oNxh1cbTrScnho07u/aq04pe5SbL7B9TGMzSdSthoKTi9HUqNWil91L4mpkT2tGsLHUsL1LxX2uLcvy0UvByk/Iy1HqjwKtneIqWd/XjBfyRQ6hzXGVRk05JNxTSbSdk3uu+FyH6LScnKcVK8WrNReuWy37u8+hsH0KwNGnKjHDxdOUoynGUp1FKUdzeZmQw2xcPS+zw9CH5aVOPkjPRw+c8JsuU4uFPD1KmZxfZpzqaq/JPmZCHQPaNXKoYKulni+1GNJJJP77R9EJCw6Xlw/DdU+0Z+tCjT/NWT/oTMthupWu/tMXRj+WnOfxbidaBOqvMaFsnqioUczqV51c1OVPWnTio3a7Ub3s9PiXuF6qNmw306tT89aflGxuAJtXIwmG6FbPp+rg8P3umpvxlcy1DCQpq0IQguUYxj5IlBFAAAAAAAAcf6yOh30Wq8XRjbD1ZfWRS0o1n+HCMvg7rijmmAXZa/fqf1s+pcZg4VqcqVSKlTnFxnF8Ys5zheo+hFvNi6zi5ykkqdOLSbva7vfvsalZscghsillu4pzzLXW9rPW17PXi+ZOtnQUL5O1md5tWeWyS7SXedwwnVJs+G/6RU/CVeSV+6CRlcN0C2dT3YOi/wAZqVV/ztl2JzXBdn7PWIlSw0MilKUleTSjrqr31eiLlbDxEpeip4erUdNzhenTnUi2pvWMlG1j6Hw+y6NPSnRow/LThHyRcjo5cEpdBNpVlFLB1IpRyrM4UtLt65pXvryMnS6p9o1Xef0anolrUvolZaQiztAJ3V5jk+G6kajmp1MZBWi4tQoylvae9yXLkZnCdTuFj69fET7vRQ/2trxN/BOquRq2G6s9nQ30Zz/PWqv4JpGVwXRbB0GnSwuHhJaxkqccyfNSeplANXHmFNR9VJdySPQBAAAAAAAAAAAAAAAAAAAAAAAAAAAAAAAAAAAAAAAAAAAAAAAAAAAAAAAAAAAAAAAAAAAAAAAAAAAAAAAAAAAAAAAAAAAAAAAAAAAAAAAAAAAAAAAAAAAAAAAAAAAAAAAAAAAAAAAAAAAAAAAAAAAAAAAAAAAAAAAAAAAAAAAAAAAAAAAAAAAAAAAAAAAAAAAAAAAAAAAAAAAH/9k="/>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151" name="AutoShape 12" descr="data:image/jpeg;base64,/9j/4AAQSkZJRgABAQAAAQABAAD/2wCEAAkGBhEPEBUPEBAPERAVEBAQDxAXEBAQFRAPFRAVFRUWEhQZGycfFxkjGRQWHy8gIycpLCwsFSAxNTAqNSYsLCkBCQoKDgwOFQ8PFykcHBwpKSkpLCkpKSwpKSwsKSkpKSksMCksKSwpKSkpKSwpKSkpKSwpKSkpLCktKSk1KSkpLP/AABEIAMIBAwMBIgACEQEDEQH/xAAcAAEAAQUBAQAAAAAAAAAAAAAAAwEEBQYHAgj/xABDEAACAQIDBAYGBwYFBQEAAAAAAQIDEQQSIQUxQVEGByJxkbETMkKBocEUIzNSYXLwQ2KCorLRJHOSwuEWU4OT8RX/xAAXAQEBAQEAAAAAAAAAAAAAAAAAAQID/8QAGxEBAQEBAQEBAQAAAAAAAAAAAAEREiExAoH/2gAMAwEAAhEDEQA/AO3gAAAAAAAAAAAAAAAAAAAAAAAAAAAAAAAAAAAAAAAAAAAAAAAAAAAAAAAAAAAAAAAAAAAAAAAAAAAAAAAAAAAAAAAAAAAAAAAAAAAAAAAAAAAAAAAAAAAAAAAAAAAAAAAAAAAAAAAAFJSS3tLv0AqC2qbUox9atRj31IL5lnV6V4KO/FUPdNS8gMqDX6vT3AR/b5vy06j/ANpZ1esvBrcq8u6ml5tAbYDSKvWpQXq0Kz75U4/NlrV61vu4Ve+t/aJcHQQc0qdaOIfq0aEe/PL5otanWNjHulSj3Ul82xg6qDkNTpxjZft5LujTj5ItanSXFy34mv8A+yS8mMTXaCOpiYR9acI98kjiNTaFSXrVKj75yfmyJ1Llw12mpt3DR9bEUF/5Yf3LWp0wwUd+Ig+5Sl5I5BnGcYa6rU6e4Jbp1Jd1KfzsWtXrIwy9WnXl7oR/3HNM4zDDXQanWZH2cPL31EvJMtanWZU9mhSXfOcvJI0lMrcuGtsqdYuKe6NGP8En5yLOt08xr3TsvwhSXma9cZhg2rZvWDiaf2qjVjxUrRku6UdPFM2/ZXTPC4iyz+in9yfZ1/CW5nJrlXL9WuMNd1TBxzZXSnEYeyp1JqP3JRlKHg93usblsvrGpTtHEQdN/fjecPevWXxM4a3EEOExtOtHPSnCcecZJ+PImIoAAAAAAADQ+tXFVKUKDhOcbyqqSjOUc3Zi9bPvObzxcp6uUpd8m/M6L1x0/wDC0pLhWdnyvTb+RyzD1tM3+pfNGolXLu+NvdH5okpvm7/A8WW/gL24N9xpEx5ZHCrzjJeHyZJcBYrYJjMB6SPSPGYrmCPdyuYhzFUBLmGYjR6QV7uVRRIrYI9FUeUiqCvVyqZRMqgFwVRW4RSxVIXKpgMhVQKZitwJ8LiqlKWenOUJc4txf/JtOy+sOrC0a8FVX31aE/Dc/gafmPM5Phb33+RMV2HZfSTD4nSnUWf/ALcuxLwe/wB1zJnCIznfXL7syaM/srppisPZZ/SQXsTvLT8Jb0TF11gGsbK6f4atZVb0JfvdqHumt3vSNlp1YySlFqUXuaaafc0ZV6AAGk9bkL4BPlXj8ac0cXVRqCa3qT/X6/5O89Yey54nAThTjmnGUKuXjKMH2lFcXZvTicEqq0Gk7q6a7ixF/Rr2V/Zer/db49xcSMc62WEX3XXNWZNQrpWXsP1X918maiVdplbnmwc7f/GyokR6RbrELlL/AEy/sSpgSIWPKYuB7SKpHlMrcD2kekeEVuB7uVTIvSx5rxI5YyKduHO68gLpM9XLJ7Tprj5EctswXN/ruKayNyqZiJbcXCP68SOW3ZcIoYms5cZra8OZr09tVHxSIZ7UqPfP9e8Ya2aFVS1TTXO6DqxW+S8UajPaHOp/MiKWNT4yf+pjDW3SxtNb5oiltakvauaq63KEvC3mUlWl9zilrJLeMTWyy27T4KT8f7EU9vrhB/r3mv5qj4QXvb/sPR1PvR90f7sYazU9vy4RS9//AARLbFSV+3Tjbm2vC28xTw7e+c/dZeSCwS4uT75SLhq+rbSna/pk3ySl5tG3dUm1aj2jGkq0nCVOtKdNT7Lajo3FaXT4mirCQXsx8Lm79UdJLacbJL6it+HBf3JfhL67mADk6hxjrS6F/RqjxdGP+Hqy+til9jWb3rlGT8HdcUdnIMbgoV6cqNWKnTnFwnF7nFgfMrf1dnwt5klOaUFfVbmvwu9xlOl/Reps+vKhK8qcrzoVH+0p34/vLc/HczDRf1Xc/n+v1qaRkMNW3Rk739SX3lyb5+ZcZkuK8TFxV6L00V3fk1rf9czHyxjftt9135G4zWx+lXP4M8SxkFx8l8zARqSf7Ocvxyy+YUZ3uqaW56uCWnNNj+LZM+s09qU1xXjfyPL2vHgvg/mWHpMQl7EUra8r6rWMeNnx4Ec8LV1lKcdXq8rk7tZuL5FxnWQe13wj5Hh7VmWktnNetW9pxdvR6WtrpfTXf+B5q4KC/aSnvv25K2tlwW/eEXMtoTfteZb1doNb6iXvSLeOGh6S2RNZE7NylrmtfVl3TlSp6uFPfF+zDS+qv+O4C3W0E/bb7rvyPSxF90Kj/ga8yV7ThFWbhe7Sbzb8tracr370iKe24LsX3pr1FfWSesnud4q3v4MaYo3PhTfvlGPzJY4Wu7dhK8squ5O8tNFZb9V4lo+kUfUWZqy4rL2b2Wl915eJB/1G5tpRk+K1lJy3Lx3E2LlZKrhKsbZpRjdNrst3SbXF80yCFGTck6ktGtyirpq5FgMdUnPLUp5Ha9srjdcN5d0V25/wf0lnqXxH9Djxc3/E/kelg4fcXe9fMukgVEEKKW6KXuRHX2jCj6zV+WW+nCy9xdmD2zVpqp245nlVt7SXijN8WTaup9IoxdldZrt2UbarfxsrPcTznmhGVt8qb5+0YP6VFWhGle6j7Mbvc99rmcX2dP8ANT87k/NtWyRMolbFQbZBYFbEHlm7dUUb7Rvyw9bzgjSmjeupyF8fJ8sLV+NSmiX4s+u0AA5OoAAMJ0u6MQ2jhnRlaNRduhUt9nUtp/C9zXJnz/j8HOhKdGrDJVhJxqR5STV+9WtryPps0PrO6F/Sqf0yhG+Ipx7cUta1Fa7uMo71zV1yLKOQYZXpyX5vIxmz6jVKKvKyTVrtcWZXDRsmlazu+7Qxez19X75r+Zm4xVJ7VhHTMtVl9VNtXzb3xut/uI57diuxmluy20SspZkn/E2+8sZ1sNFZXRUp8amermve7tFNRXdqep7SpJejVCi9UnNUk5t5t+dtu/dYz1V5iaXSFN5Vd6aXk2lbcrclqeXteo9VSko8JZJauzdr7uBSW3akrUVG8FbsKEIpKO52UVu5sjlj8TN9v0mVffnOy4Kzk7eA2mRc1FjItZ6E6al9nmiqd3daNvcteNhh4141EqsotN+zUp1LaPR5Wyzjh8RfWOW8dOytb7nom7d5d4PZtenUTq34O17qzW/lx+Im+FsXzX1q/wAp/wBaLLH4elKcnVqVIrsqMY5NXbe8z04cGX9vrV/lS/riRYjYsa0nKbatHSzS3WVtVzZv9TYzLjEzhhlHtuc5ZVll6SyStp2VF3fvKyxOHSyeijJ3V6nbct/DtW+BlqewaTTzK8llUErrS+ul3fdx5l3g9iwqONOnDPXnUyxtZSd0kkmrJat+Bnle2ux2gm8kaMbK+6EE9E9W0rvxPX/6Vad7xei7N29G2t17cuHI2Wpsyz9C6MvSQlOM45c8lLNudr33GUh0ZxdbL6PA4myhGN/QzSduN2kkOTqtR2Z6b0n1sWrJ6NWaduPwMjRXbn3w/oNxh1cbTrScnho07u/aq04pe5SbL7B9TGMzSdSthoKTi9HUqNWil91L4mpkT2tGsLHUsL1LxX2uLcvy0UvByk/Iy1HqjwKtneIqWd/XjBfyRQ6hzXGVRk05JNxTSbSdk3uu+FyH6LScnKcVK8WrNReuWy37u8+hsH0KwNGnKjHDxdOUoynGUp1FKUdzeZmQw2xcPS+zw9CH5aVOPkjPRw+c8JsuU4uFPD1KmZxfZpzqaq/JPmZCHQPaNXKoYKulni+1GNJJJP77R9EJCw6Xlw/DdU+0Z+tCjT/NWT/oTMthupWu/tMXRj+WnOfxbidaBOqvMaFsnqioUczqV51c1OVPWnTio3a7Ub3s9PiXuF6qNmw306tT89aflGxuAJtXIwmG6FbPp+rg8P3umpvxlcy1DCQpq0IQguUYxj5IlBFAAAAAAAAcf6yOh30Wq8XRjbD1ZfWRS0o1n+HCMvg7rijmmAXZa/fqf1s+pcZg4VqcqVSKlTnFxnF8Ys5zheo+hFvNi6zi5ykkqdOLSbva7vfvsalZscghsillu4pzzLXW9rPW17PXi+ZOtnQUL5O1md5tWeWyS7SXedwwnVJs+G/6RU/CVeSV+6CRlcN0C2dT3YOi/wAZqVV/ztl2JzXBdn7PWIlSw0MilKUleTSjrqr31eiLlbDxEpeip4erUdNzhenTnUi2pvWMlG1j6Hw+y6NPSnRow/LThHyRcjo5cEpdBNpVlFLB1IpRyrM4UtLt65pXvryMnS6p9o1Xef0anolrUvolZaQiztAJ3V5jk+G6kajmp1MZBWi4tQoylvae9yXLkZnCdTuFj69fET7vRQ/2trxN/BOquRq2G6s9nQ30Zz/PWqv4JpGVwXRbB0GnSwuHhJaxkqccyfNSeplANXHmFNR9VJdySPQBAAAAAAAAAAAAAAAAAAAAAAAAAAAAAAAAAAAAAAAAAAAAAAAAAAAAAAAAAAAAAAAAAAAAAAAAAAAAAAAAAAAAAAAAAAAAAAAAAAAAAAAAAAAAAAAAAAAAAAAAAAAAAAAAAAAAAAAAAAAAAAAAAAAAAAAAAAAAAAAAAAAAAAAAAAAAAAAAAAAAAAAAAAAAAAAAAAAAAAAAAAAH/9k="/>
          <p:cNvSpPr>
            <a:spLocks noChangeAspect="1" noChangeArrowheads="1"/>
          </p:cNvSpPr>
          <p:nvPr/>
        </p:nvSpPr>
        <p:spPr bwMode="auto">
          <a:xfrm>
            <a:off x="30162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2" name="Picture 1"/>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6103876" y="3925622"/>
            <a:ext cx="2576588" cy="2576588"/>
          </a:xfrm>
          <a:prstGeom prst="rect">
            <a:avLst/>
          </a:prstGeom>
        </p:spPr>
      </p:pic>
      <p:sp>
        <p:nvSpPr>
          <p:cNvPr id="17" name="TextBox 1"/>
          <p:cNvSpPr txBox="1">
            <a:spLocks noChangeArrowheads="1"/>
          </p:cNvSpPr>
          <p:nvPr/>
        </p:nvSpPr>
        <p:spPr bwMode="auto">
          <a:xfrm>
            <a:off x="394137" y="2601315"/>
            <a:ext cx="8261130" cy="1204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algn="ctr" eaLnBrk="1" hangingPunct="1"/>
            <a:r>
              <a:rPr lang="en-US" sz="3600" dirty="0">
                <a:solidFill>
                  <a:srgbClr val="610206"/>
                </a:solidFill>
              </a:rPr>
              <a:t>Selling Avaya </a:t>
            </a:r>
            <a:r>
              <a:rPr lang="en-US" sz="3600" dirty="0" err="1">
                <a:solidFill>
                  <a:srgbClr val="610206"/>
                </a:solidFill>
              </a:rPr>
              <a:t>Scopia</a:t>
            </a:r>
            <a:r>
              <a:rPr lang="en-US" sz="3600" dirty="0">
                <a:solidFill>
                  <a:srgbClr val="610206"/>
                </a:solidFill>
              </a:rPr>
              <a:t> XT5000</a:t>
            </a:r>
          </a:p>
          <a:p>
            <a:pPr algn="ctr" eaLnBrk="1" hangingPunct="1"/>
            <a:r>
              <a:rPr lang="en-US" sz="3600" dirty="0">
                <a:solidFill>
                  <a:srgbClr val="610206"/>
                </a:solidFill>
              </a:rPr>
              <a:t>with IP Office</a:t>
            </a:r>
          </a:p>
        </p:txBody>
      </p:sp>
    </p:spTree>
    <p:extLst>
      <p:ext uri="{BB962C8B-B14F-4D97-AF65-F5344CB8AC3E}">
        <p14:creationId xmlns:p14="http://schemas.microsoft.com/office/powerpoint/2010/main" xmlns="" val="2579413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955853" y="1499191"/>
            <a:ext cx="27432" cy="4593265"/>
          </a:xfrm>
          <a:prstGeom prst="rect">
            <a:avLst/>
          </a:prstGeom>
          <a:solidFill>
            <a:schemeClr val="accent1"/>
          </a:solidFill>
          <a:ln w="95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2" name="Title 1"/>
          <p:cNvSpPr>
            <a:spLocks noGrp="1"/>
          </p:cNvSpPr>
          <p:nvPr>
            <p:ph type="title"/>
          </p:nvPr>
        </p:nvSpPr>
        <p:spPr>
          <a:xfrm>
            <a:off x="298118" y="468535"/>
            <a:ext cx="8229600" cy="540461"/>
          </a:xfrm>
        </p:spPr>
        <p:txBody>
          <a:bodyPr/>
          <a:lstStyle/>
          <a:p>
            <a:r>
              <a:rPr lang="en-US" b="1" dirty="0"/>
              <a:t>Tools to Help You Sell</a:t>
            </a:r>
          </a:p>
        </p:txBody>
      </p:sp>
      <p:pic>
        <p:nvPicPr>
          <p:cNvPr id="13"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b="4350"/>
          <a:stretch>
            <a:fillRect/>
          </a:stretch>
        </p:blipFill>
        <p:spPr bwMode="auto">
          <a:xfrm>
            <a:off x="42532" y="5815309"/>
            <a:ext cx="2925886" cy="889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9" name="AutoShape 5" descr="Scopia Video Conferencing">
            <a:hlinkClick r:id="rId4" tooltip="Scopia Video Conferencing"/>
          </p:cNvPr>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srgbClr val="323232"/>
              </a:solidFill>
            </a:endParaRPr>
          </a:p>
        </p:txBody>
      </p:sp>
      <p:sp>
        <p:nvSpPr>
          <p:cNvPr id="1031" name="AutoShape 7" descr="Scopia Video Conferencing">
            <a:hlinkClick r:id="rId4" tooltip="Scopia Video Conferencing"/>
          </p:cNvPr>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a:solidFill>
                <a:srgbClr val="323232"/>
              </a:solidFill>
            </a:endParaRPr>
          </a:p>
        </p:txBody>
      </p:sp>
      <p:grpSp>
        <p:nvGrpSpPr>
          <p:cNvPr id="19" name="Group 21"/>
          <p:cNvGrpSpPr/>
          <p:nvPr/>
        </p:nvGrpSpPr>
        <p:grpSpPr>
          <a:xfrm>
            <a:off x="85063" y="1177925"/>
            <a:ext cx="3211030" cy="638412"/>
            <a:chOff x="1633" y="376174"/>
            <a:chExt cx="2524124" cy="1009649"/>
          </a:xfrm>
        </p:grpSpPr>
        <p:sp>
          <p:nvSpPr>
            <p:cNvPr id="20" name="Chevron 19"/>
            <p:cNvSpPr/>
            <p:nvPr/>
          </p:nvSpPr>
          <p:spPr>
            <a:xfrm>
              <a:off x="1633" y="376174"/>
              <a:ext cx="2524124" cy="100964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dirty="0"/>
                <a:t>Awareness</a:t>
              </a:r>
            </a:p>
          </p:txBody>
        </p:sp>
        <p:sp>
          <p:nvSpPr>
            <p:cNvPr id="21" name="Chevron 4"/>
            <p:cNvSpPr/>
            <p:nvPr/>
          </p:nvSpPr>
          <p:spPr>
            <a:xfrm>
              <a:off x="506458" y="376174"/>
              <a:ext cx="1514475" cy="100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endParaRPr lang="en-US" sz="1600" kern="1200"/>
            </a:p>
          </p:txBody>
        </p:sp>
      </p:grpSp>
      <p:sp>
        <p:nvSpPr>
          <p:cNvPr id="32" name="Chevron 34"/>
          <p:cNvSpPr/>
          <p:nvPr/>
        </p:nvSpPr>
        <p:spPr>
          <a:xfrm>
            <a:off x="180584" y="1845847"/>
            <a:ext cx="2711475" cy="3789407"/>
          </a:xfrm>
          <a:prstGeom prst="rect">
            <a:avLst/>
          </a:prstGeom>
          <a:solidFill>
            <a:schemeClr val="bg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rIns="0"/>
          <a:lstStyle/>
          <a:p>
            <a:pPr marL="233363" indent="-233363">
              <a:spcAft>
                <a:spcPts val="600"/>
              </a:spcAft>
              <a:buClr>
                <a:schemeClr val="accent1"/>
              </a:buClr>
              <a:buFont typeface="Webdings" pitchFamily="18" charset="2"/>
              <a:buChar char="4"/>
            </a:pPr>
            <a:r>
              <a:rPr lang="en-US" sz="1400" dirty="0"/>
              <a:t>avaya.com</a:t>
            </a:r>
          </a:p>
          <a:p>
            <a:pPr marL="233363" indent="-233363">
              <a:spcAft>
                <a:spcPts val="600"/>
              </a:spcAft>
              <a:buClr>
                <a:schemeClr val="accent1"/>
              </a:buClr>
              <a:buFont typeface="Webdings" pitchFamily="18" charset="2"/>
              <a:buChar char="4"/>
            </a:pPr>
            <a:r>
              <a:rPr lang="en-US" sz="1400" dirty="0" err="1"/>
              <a:t>Infographic</a:t>
            </a:r>
            <a:r>
              <a:rPr lang="en-US" sz="1400" dirty="0"/>
              <a:t> on Mobile Video trends in the SME space (packaged with email and online banner asset)</a:t>
            </a:r>
          </a:p>
          <a:p>
            <a:pPr marL="233363" indent="-233363">
              <a:spcAft>
                <a:spcPts val="600"/>
              </a:spcAft>
              <a:buClr>
                <a:schemeClr val="accent1"/>
              </a:buClr>
              <a:buFont typeface="Webdings" pitchFamily="18" charset="2"/>
              <a:buChar char="4"/>
            </a:pPr>
            <a:r>
              <a:rPr lang="en-US" sz="1400" dirty="0"/>
              <a:t>Demos, Scripts &amp; Videos</a:t>
            </a:r>
          </a:p>
          <a:p>
            <a:pPr lvl="0" defTabSz="914400">
              <a:spcAft>
                <a:spcPts val="600"/>
              </a:spcAft>
            </a:pPr>
            <a:r>
              <a:rPr lang="en-US" sz="1200" kern="0" dirty="0">
                <a:solidFill>
                  <a:schemeClr val="tx1"/>
                </a:solidFill>
                <a:hlinkClick r:id="rId5"/>
              </a:rPr>
              <a:t>Scopia DESKTOP Quick Start Video </a:t>
            </a:r>
            <a:endParaRPr lang="en-US" sz="1200" kern="0" dirty="0">
              <a:solidFill>
                <a:schemeClr val="tx1"/>
              </a:solidFill>
            </a:endParaRPr>
          </a:p>
          <a:p>
            <a:pPr>
              <a:spcAft>
                <a:spcPts val="600"/>
              </a:spcAft>
            </a:pPr>
            <a:r>
              <a:rPr lang="en-US" sz="1200" kern="0" dirty="0">
                <a:solidFill>
                  <a:schemeClr val="tx1"/>
                </a:solidFill>
                <a:hlinkClick r:id="rId6"/>
              </a:rPr>
              <a:t>Scopia MOBILE Quick Start Video</a:t>
            </a:r>
            <a:endParaRPr lang="en-US" sz="1200" dirty="0"/>
          </a:p>
          <a:p>
            <a:pPr lvl="0" defTabSz="914400">
              <a:spcAft>
                <a:spcPts val="1200"/>
              </a:spcAft>
            </a:pPr>
            <a:endParaRPr lang="en-US" sz="1200" kern="0" dirty="0">
              <a:solidFill>
                <a:schemeClr val="tx1"/>
              </a:solidFill>
              <a:latin typeface="Arial" pitchFamily="34" charset="0"/>
              <a:cs typeface="Arial" pitchFamily="34" charset="0"/>
            </a:endParaRPr>
          </a:p>
        </p:txBody>
      </p:sp>
      <p:sp>
        <p:nvSpPr>
          <p:cNvPr id="40" name="Chevron 34"/>
          <p:cNvSpPr/>
          <p:nvPr/>
        </p:nvSpPr>
        <p:spPr>
          <a:xfrm>
            <a:off x="6021403" y="1849391"/>
            <a:ext cx="2870349" cy="2470361"/>
          </a:xfrm>
          <a:prstGeom prst="rect">
            <a:avLst/>
          </a:prstGeom>
          <a:solidFill>
            <a:schemeClr val="bg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rIns="0"/>
          <a:lstStyle/>
          <a:p>
            <a:pPr marL="233363" indent="-233363">
              <a:spcAft>
                <a:spcPts val="600"/>
              </a:spcAft>
              <a:buClr>
                <a:schemeClr val="accent1"/>
              </a:buClr>
              <a:buFont typeface="Webdings" pitchFamily="18" charset="2"/>
              <a:buChar char="4"/>
            </a:pPr>
            <a:r>
              <a:rPr lang="en-US" sz="1400" dirty="0"/>
              <a:t>Global and Regional Events</a:t>
            </a:r>
          </a:p>
          <a:p>
            <a:pPr marL="233363" indent="-233363">
              <a:spcAft>
                <a:spcPts val="600"/>
              </a:spcAft>
              <a:buClr>
                <a:schemeClr val="accent1"/>
              </a:buClr>
              <a:buFont typeface="Webdings" pitchFamily="18" charset="2"/>
              <a:buChar char="4"/>
            </a:pPr>
            <a:r>
              <a:rPr lang="en-US" sz="1400" dirty="0"/>
              <a:t>Blitz Day content</a:t>
            </a:r>
          </a:p>
          <a:p>
            <a:pPr marL="233363" indent="-233363">
              <a:spcAft>
                <a:spcPts val="600"/>
              </a:spcAft>
              <a:buClr>
                <a:schemeClr val="accent1"/>
              </a:buClr>
              <a:buFont typeface="Webdings" pitchFamily="18" charset="2"/>
              <a:buChar char="4"/>
            </a:pPr>
            <a:r>
              <a:rPr lang="en-US" sz="1400" dirty="0"/>
              <a:t>IP Office/</a:t>
            </a:r>
            <a:r>
              <a:rPr lang="en-US" sz="1400" dirty="0" err="1"/>
              <a:t>Scopia</a:t>
            </a:r>
            <a:r>
              <a:rPr lang="en-US" sz="1400" dirty="0"/>
              <a:t> integrated campaign (May)</a:t>
            </a:r>
          </a:p>
          <a:p>
            <a:pPr marL="233363" indent="-233363">
              <a:spcAft>
                <a:spcPts val="600"/>
              </a:spcAft>
              <a:buClr>
                <a:schemeClr val="accent1"/>
              </a:buClr>
              <a:buFont typeface="Webdings" pitchFamily="18" charset="2"/>
              <a:buChar char="4"/>
            </a:pPr>
            <a:r>
              <a:rPr lang="en-US" sz="1400" dirty="0"/>
              <a:t>Use SME Blitz Day program to drive appointment setting</a:t>
            </a:r>
          </a:p>
          <a:p>
            <a:pPr marL="233363" indent="-233363">
              <a:spcAft>
                <a:spcPts val="600"/>
              </a:spcAft>
              <a:buClr>
                <a:schemeClr val="accent1"/>
              </a:buClr>
              <a:buFont typeface="Webdings" pitchFamily="18" charset="2"/>
              <a:buChar char="4"/>
            </a:pPr>
            <a:r>
              <a:rPr lang="en-US" sz="1400" dirty="0"/>
              <a:t>Content Syndication</a:t>
            </a:r>
            <a:endParaRPr lang="en-US" sz="1600" b="1" dirty="0"/>
          </a:p>
        </p:txBody>
      </p:sp>
      <p:grpSp>
        <p:nvGrpSpPr>
          <p:cNvPr id="4" name="Group 27"/>
          <p:cNvGrpSpPr/>
          <p:nvPr/>
        </p:nvGrpSpPr>
        <p:grpSpPr>
          <a:xfrm>
            <a:off x="195263" y="4122738"/>
            <a:ext cx="1631333" cy="1623852"/>
            <a:chOff x="9711558" y="-556425"/>
            <a:chExt cx="1634357" cy="1669975"/>
          </a:xfrm>
        </p:grpSpPr>
        <p:pic>
          <p:nvPicPr>
            <p:cNvPr id="1032" name="Picture 8"/>
            <p:cNvPicPr>
              <a:picLocks noChangeAspect="1" noChangeArrowheads="1"/>
            </p:cNvPicPr>
            <p:nvPr/>
          </p:nvPicPr>
          <p:blipFill>
            <a:blip r:embed="rId7" cstate="print"/>
            <a:srcRect l="66269" t="32613" r="21980" b="45638"/>
            <a:stretch>
              <a:fillRect/>
            </a:stretch>
          </p:blipFill>
          <p:spPr bwMode="auto">
            <a:xfrm>
              <a:off x="9711558" y="-244367"/>
              <a:ext cx="1075838" cy="1357917"/>
            </a:xfrm>
            <a:prstGeom prst="rect">
              <a:avLst/>
            </a:prstGeom>
            <a:noFill/>
            <a:ln w="9525">
              <a:solidFill>
                <a:schemeClr val="accent1"/>
              </a:solidFill>
              <a:miter lim="800000"/>
              <a:headEnd/>
              <a:tailEnd/>
            </a:ln>
          </p:spPr>
        </p:pic>
        <p:pic>
          <p:nvPicPr>
            <p:cNvPr id="27" name="Picture 26" descr="youtube.jpg"/>
            <p:cNvPicPr>
              <a:picLocks noChangeAspect="1"/>
            </p:cNvPicPr>
            <p:nvPr/>
          </p:nvPicPr>
          <p:blipFill>
            <a:blip r:embed="rId8" cstate="print"/>
            <a:srcRect r="6817"/>
            <a:stretch>
              <a:fillRect/>
            </a:stretch>
          </p:blipFill>
          <p:spPr>
            <a:xfrm>
              <a:off x="10362472" y="-556425"/>
              <a:ext cx="983443" cy="383004"/>
            </a:xfrm>
            <a:prstGeom prst="rect">
              <a:avLst/>
            </a:prstGeom>
            <a:ln>
              <a:noFill/>
            </a:ln>
          </p:spPr>
        </p:pic>
      </p:grpSp>
      <p:sp>
        <p:nvSpPr>
          <p:cNvPr id="41" name="Chevron 34"/>
          <p:cNvSpPr/>
          <p:nvPr/>
        </p:nvSpPr>
        <p:spPr>
          <a:xfrm>
            <a:off x="3100994" y="1842304"/>
            <a:ext cx="2711475" cy="3789407"/>
          </a:xfrm>
          <a:prstGeom prst="rect">
            <a:avLst/>
          </a:prstGeom>
          <a:solidFill>
            <a:schemeClr val="bg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rIns="0"/>
          <a:lstStyle/>
          <a:p>
            <a:pPr marL="233363" indent="-233363">
              <a:spcAft>
                <a:spcPts val="600"/>
              </a:spcAft>
              <a:buClr>
                <a:schemeClr val="accent1"/>
              </a:buClr>
              <a:buFont typeface="Webdings" pitchFamily="18" charset="2"/>
              <a:buChar char="4"/>
            </a:pPr>
            <a:r>
              <a:rPr lang="en-US" sz="1600" dirty="0"/>
              <a:t>Customer Presentation</a:t>
            </a:r>
          </a:p>
          <a:p>
            <a:pPr marL="233363" indent="-233363">
              <a:spcAft>
                <a:spcPts val="600"/>
              </a:spcAft>
              <a:buClr>
                <a:schemeClr val="accent1"/>
              </a:buClr>
              <a:buFont typeface="Webdings" pitchFamily="18" charset="2"/>
              <a:buChar char="4"/>
            </a:pPr>
            <a:r>
              <a:rPr lang="en-US" sz="1600" dirty="0"/>
              <a:t>Fact Sheet</a:t>
            </a:r>
          </a:p>
          <a:p>
            <a:pPr marL="233363" indent="-233363">
              <a:spcAft>
                <a:spcPts val="600"/>
              </a:spcAft>
              <a:buClr>
                <a:schemeClr val="accent1"/>
              </a:buClr>
              <a:buFont typeface="Webdings" pitchFamily="18" charset="2"/>
              <a:buChar char="4"/>
            </a:pPr>
            <a:r>
              <a:rPr lang="en-US" sz="1600" dirty="0"/>
              <a:t>Competitive Summaries</a:t>
            </a:r>
          </a:p>
          <a:p>
            <a:pPr marL="233363" indent="-233363">
              <a:spcAft>
                <a:spcPts val="600"/>
              </a:spcAft>
              <a:buClr>
                <a:schemeClr val="accent1"/>
              </a:buClr>
              <a:buFont typeface="Webdings" pitchFamily="18" charset="2"/>
              <a:buChar char="4"/>
            </a:pPr>
            <a:r>
              <a:rPr lang="en-US" sz="1600" dirty="0"/>
              <a:t>Demos</a:t>
            </a:r>
          </a:p>
          <a:p>
            <a:pPr marL="233363" indent="-233363">
              <a:spcAft>
                <a:spcPts val="1200"/>
              </a:spcAft>
              <a:buClr>
                <a:schemeClr val="accent1"/>
              </a:buClr>
              <a:buFont typeface="Webdings" pitchFamily="18" charset="2"/>
              <a:buChar char="4"/>
            </a:pPr>
            <a:endParaRPr lang="en-US" sz="1600" dirty="0"/>
          </a:p>
          <a:p>
            <a:pPr marL="233363" indent="-233363">
              <a:spcAft>
                <a:spcPts val="1200"/>
              </a:spcAft>
              <a:buClr>
                <a:schemeClr val="accent1"/>
              </a:buClr>
              <a:buFont typeface="Webdings" pitchFamily="18" charset="2"/>
              <a:buChar char="4"/>
            </a:pPr>
            <a:endParaRPr lang="en-US" sz="1600" dirty="0"/>
          </a:p>
        </p:txBody>
      </p:sp>
      <p:grpSp>
        <p:nvGrpSpPr>
          <p:cNvPr id="5" name="Group 25"/>
          <p:cNvGrpSpPr/>
          <p:nvPr/>
        </p:nvGrpSpPr>
        <p:grpSpPr>
          <a:xfrm>
            <a:off x="1560382" y="4450932"/>
            <a:ext cx="2198449" cy="1200495"/>
            <a:chOff x="10185118" y="1573074"/>
            <a:chExt cx="3281181" cy="1453906"/>
          </a:xfrm>
        </p:grpSpPr>
        <p:pic>
          <p:nvPicPr>
            <p:cNvPr id="1027" name="Picture 3"/>
            <p:cNvPicPr>
              <a:picLocks noChangeAspect="1" noChangeArrowheads="1"/>
            </p:cNvPicPr>
            <p:nvPr/>
          </p:nvPicPr>
          <p:blipFill>
            <a:blip r:embed="rId9" cstate="print"/>
            <a:srcRect l="1108" t="19978" r="20490" b="32881"/>
            <a:stretch>
              <a:fillRect/>
            </a:stretch>
          </p:blipFill>
          <p:spPr bwMode="auto">
            <a:xfrm>
              <a:off x="10185118" y="1686910"/>
              <a:ext cx="3042265" cy="1340070"/>
            </a:xfrm>
            <a:prstGeom prst="rect">
              <a:avLst/>
            </a:prstGeom>
            <a:noFill/>
            <a:ln w="9525">
              <a:solidFill>
                <a:schemeClr val="accent1"/>
              </a:solidFill>
              <a:miter lim="800000"/>
              <a:headEnd/>
              <a:tailEnd/>
            </a:ln>
          </p:spPr>
        </p:pic>
        <p:pic>
          <p:nvPicPr>
            <p:cNvPr id="25" name="Picture 3"/>
            <p:cNvPicPr>
              <a:picLocks noChangeAspect="1" noChangeArrowheads="1"/>
            </p:cNvPicPr>
            <p:nvPr/>
          </p:nvPicPr>
          <p:blipFill>
            <a:blip r:embed="rId10" cstate="print"/>
            <a:srcRect l="1802" t="19968" r="66023" b="71452"/>
            <a:stretch>
              <a:fillRect/>
            </a:stretch>
          </p:blipFill>
          <p:spPr bwMode="auto">
            <a:xfrm>
              <a:off x="11035860" y="1573074"/>
              <a:ext cx="2430439" cy="474789"/>
            </a:xfrm>
            <a:prstGeom prst="rect">
              <a:avLst/>
            </a:prstGeom>
            <a:noFill/>
            <a:ln>
              <a:solidFill>
                <a:schemeClr val="accent1"/>
              </a:solidFill>
            </a:ln>
          </p:spPr>
        </p:pic>
      </p:grpSp>
      <p:pic>
        <p:nvPicPr>
          <p:cNvPr id="16" name="Picture 3"/>
          <p:cNvPicPr>
            <a:picLocks noChangeAspect="1" noChangeArrowheads="1"/>
          </p:cNvPicPr>
          <p:nvPr/>
        </p:nvPicPr>
        <p:blipFill>
          <a:blip r:embed="rId11" cstate="email">
            <a:extLst>
              <a:ext uri="{28A0092B-C50C-407E-A947-70E740481C1C}">
                <a14:useLocalDpi xmlns:a14="http://schemas.microsoft.com/office/drawing/2010/main" xmlns=""/>
              </a:ext>
            </a:extLst>
          </a:blip>
          <a:stretch>
            <a:fillRect/>
          </a:stretch>
        </p:blipFill>
        <p:spPr bwMode="auto">
          <a:xfrm>
            <a:off x="3071382" y="5366200"/>
            <a:ext cx="1408278" cy="13323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8" name="Rectangle 47"/>
          <p:cNvSpPr/>
          <p:nvPr/>
        </p:nvSpPr>
        <p:spPr>
          <a:xfrm>
            <a:off x="5979043" y="1651591"/>
            <a:ext cx="27432" cy="4593265"/>
          </a:xfrm>
          <a:prstGeom prst="rect">
            <a:avLst/>
          </a:prstGeom>
          <a:solidFill>
            <a:schemeClr val="accent1"/>
          </a:solidFill>
          <a:ln w="95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pic>
        <p:nvPicPr>
          <p:cNvPr id="17" name="Picture 2"/>
          <p:cNvPicPr>
            <a:picLocks noChangeAspect="1" noChangeArrowheads="1"/>
          </p:cNvPicPr>
          <p:nvPr/>
        </p:nvPicPr>
        <p:blipFill>
          <a:blip r:embed="rId12" cstate="email">
            <a:extLst>
              <a:ext uri="{28A0092B-C50C-407E-A947-70E740481C1C}">
                <a14:useLocalDpi xmlns:a14="http://schemas.microsoft.com/office/drawing/2010/main" xmlns=""/>
              </a:ext>
            </a:extLst>
          </a:blip>
          <a:stretch>
            <a:fillRect/>
          </a:stretch>
        </p:blipFill>
        <p:spPr bwMode="auto">
          <a:xfrm>
            <a:off x="4168377" y="4524704"/>
            <a:ext cx="1603623" cy="839343"/>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9073" name="Picture 1"/>
          <p:cNvPicPr>
            <a:picLocks noChangeAspect="1" noChangeArrowheads="1"/>
          </p:cNvPicPr>
          <p:nvPr/>
        </p:nvPicPr>
        <p:blipFill>
          <a:blip r:embed="rId13" cstate="print"/>
          <a:srcRect l="28266" t="21905" r="14489" b="9333"/>
          <a:stretch>
            <a:fillRect/>
          </a:stretch>
        </p:blipFill>
        <p:spPr bwMode="auto">
          <a:xfrm>
            <a:off x="4586980" y="5376041"/>
            <a:ext cx="1604681" cy="1201846"/>
          </a:xfrm>
          <a:prstGeom prst="rect">
            <a:avLst/>
          </a:prstGeom>
          <a:noFill/>
          <a:ln w="9525">
            <a:noFill/>
            <a:miter lim="800000"/>
            <a:headEnd/>
            <a:tailEnd/>
          </a:ln>
        </p:spPr>
      </p:pic>
      <p:grpSp>
        <p:nvGrpSpPr>
          <p:cNvPr id="22" name="Group 22"/>
          <p:cNvGrpSpPr/>
          <p:nvPr/>
        </p:nvGrpSpPr>
        <p:grpSpPr>
          <a:xfrm>
            <a:off x="5743630" y="1195293"/>
            <a:ext cx="3347210" cy="638412"/>
            <a:chOff x="1633" y="1527175"/>
            <a:chExt cx="2524124" cy="1009649"/>
          </a:xfrm>
        </p:grpSpPr>
        <p:sp>
          <p:nvSpPr>
            <p:cNvPr id="23" name="Chevron 22"/>
            <p:cNvSpPr/>
            <p:nvPr/>
          </p:nvSpPr>
          <p:spPr>
            <a:xfrm>
              <a:off x="1633" y="1527175"/>
              <a:ext cx="2524124" cy="100964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dirty="0"/>
                <a:t>Lead Gen</a:t>
              </a:r>
            </a:p>
          </p:txBody>
        </p:sp>
        <p:sp>
          <p:nvSpPr>
            <p:cNvPr id="24" name="Chevron 6"/>
            <p:cNvSpPr/>
            <p:nvPr/>
          </p:nvSpPr>
          <p:spPr>
            <a:xfrm>
              <a:off x="506458" y="1527175"/>
              <a:ext cx="1514475" cy="100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endParaRPr lang="en-US" sz="1600" kern="1200"/>
            </a:p>
          </p:txBody>
        </p:sp>
      </p:grpSp>
      <p:grpSp>
        <p:nvGrpSpPr>
          <p:cNvPr id="26" name="Group 23"/>
          <p:cNvGrpSpPr/>
          <p:nvPr/>
        </p:nvGrpSpPr>
        <p:grpSpPr>
          <a:xfrm>
            <a:off x="2914347" y="1189209"/>
            <a:ext cx="3347210" cy="638412"/>
            <a:chOff x="1633" y="2678175"/>
            <a:chExt cx="2524124" cy="1009649"/>
          </a:xfrm>
        </p:grpSpPr>
        <p:sp>
          <p:nvSpPr>
            <p:cNvPr id="28" name="Chevron 27"/>
            <p:cNvSpPr/>
            <p:nvPr/>
          </p:nvSpPr>
          <p:spPr>
            <a:xfrm>
              <a:off x="1633" y="2678175"/>
              <a:ext cx="2524124" cy="100964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dirty="0"/>
                <a:t>Enablement</a:t>
              </a:r>
            </a:p>
          </p:txBody>
        </p:sp>
        <p:sp>
          <p:nvSpPr>
            <p:cNvPr id="29" name="Chevron 8"/>
            <p:cNvSpPr/>
            <p:nvPr/>
          </p:nvSpPr>
          <p:spPr>
            <a:xfrm>
              <a:off x="506458" y="2678175"/>
              <a:ext cx="1514475" cy="100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endParaRPr lang="en-US" sz="1600" kern="1200"/>
            </a:p>
          </p:txBody>
        </p:sp>
      </p:grpSp>
      <p:pic>
        <p:nvPicPr>
          <p:cNvPr id="1026" name="Picture 2"/>
          <p:cNvPicPr>
            <a:picLocks noChangeAspect="1" noChangeArrowheads="1"/>
          </p:cNvPicPr>
          <p:nvPr/>
        </p:nvPicPr>
        <p:blipFill>
          <a:blip r:embed="rId14" cstate="print"/>
          <a:srcRect/>
          <a:stretch>
            <a:fillRect/>
          </a:stretch>
        </p:blipFill>
        <p:spPr bwMode="auto">
          <a:xfrm>
            <a:off x="6418393" y="4682357"/>
            <a:ext cx="2473359" cy="1165333"/>
          </a:xfrm>
          <a:prstGeom prst="rect">
            <a:avLst/>
          </a:prstGeom>
          <a:noFill/>
          <a:ln w="9525">
            <a:noFill/>
            <a:miter lim="800000"/>
            <a:headEnd/>
            <a:tailEnd/>
          </a:ln>
        </p:spPr>
      </p:pic>
      <p:pic>
        <p:nvPicPr>
          <p:cNvPr id="31" name="Picture 2"/>
          <p:cNvPicPr>
            <a:picLocks noChangeAspect="1" noChangeArrowheads="1"/>
          </p:cNvPicPr>
          <p:nvPr/>
        </p:nvPicPr>
        <p:blipFill>
          <a:blip r:embed="rId15" cstate="email">
            <a:extLst>
              <a:ext uri="{28A0092B-C50C-407E-A947-70E740481C1C}">
                <a14:useLocalDpi xmlns:a14="http://schemas.microsoft.com/office/drawing/2010/main" xmlns=""/>
              </a:ext>
            </a:extLst>
          </a:blip>
          <a:srcRect r="6393" b="12792"/>
          <a:stretch>
            <a:fillRect/>
          </a:stretch>
        </p:blipFill>
        <p:spPr bwMode="auto">
          <a:xfrm>
            <a:off x="6220661" y="5894348"/>
            <a:ext cx="2405647" cy="963652"/>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97908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15320" y="299542"/>
            <a:ext cx="6069724" cy="1291930"/>
          </a:xfrm>
        </p:spPr>
        <p:txBody>
          <a:bodyPr anchor="ctr"/>
          <a:lstStyle/>
          <a:p>
            <a:r>
              <a:rPr lang="en-US" b="1" dirty="0"/>
              <a:t>Limited-time Promotional Offer</a:t>
            </a:r>
            <a:br>
              <a:rPr lang="en-US" b="1" dirty="0"/>
            </a:br>
            <a:r>
              <a:rPr lang="en-US" sz="2400" b="1" i="1" dirty="0">
                <a:solidFill>
                  <a:srgbClr val="610206"/>
                </a:solidFill>
              </a:rPr>
              <a:t>Now Included in </a:t>
            </a:r>
            <a:r>
              <a:rPr lang="en-US" sz="2400" b="1" u="sng" dirty="0">
                <a:solidFill>
                  <a:srgbClr val="610206"/>
                </a:solidFill>
              </a:rPr>
              <a:t>Win with IP Office</a:t>
            </a:r>
            <a:r>
              <a:rPr lang="en-US" sz="2400" b="1" i="1" dirty="0">
                <a:solidFill>
                  <a:srgbClr val="610206"/>
                </a:solidFill>
              </a:rPr>
              <a:t>!</a:t>
            </a:r>
            <a:endParaRPr lang="en-US" b="1" i="1" dirty="0">
              <a:solidFill>
                <a:srgbClr val="610206"/>
              </a:solidFill>
            </a:endParaRPr>
          </a:p>
        </p:txBody>
      </p:sp>
      <p:sp>
        <p:nvSpPr>
          <p:cNvPr id="12" name="Content Placeholder 2"/>
          <p:cNvSpPr txBox="1">
            <a:spLocks/>
          </p:cNvSpPr>
          <p:nvPr/>
        </p:nvSpPr>
        <p:spPr>
          <a:xfrm>
            <a:off x="399395" y="2678805"/>
            <a:ext cx="5260427" cy="3249025"/>
          </a:xfrm>
          <a:prstGeom prst="rect">
            <a:avLst/>
          </a:prstGeom>
        </p:spPr>
        <p:txBody>
          <a:bodyPr>
            <a:noAutofit/>
          </a:bodyPr>
          <a:lstStyle/>
          <a:p>
            <a:pPr marL="365760" marR="0" lvl="0" indent="-365760" algn="l" defTabSz="914400" rtl="0" eaLnBrk="1" fontAlgn="auto" latinLnBrk="0" hangingPunct="1">
              <a:spcBef>
                <a:spcPts val="1200"/>
              </a:spcBef>
              <a:spcAft>
                <a:spcPts val="0"/>
              </a:spcAft>
              <a:buClr>
                <a:schemeClr val="accent1"/>
              </a:buClr>
              <a:buSzTx/>
              <a:buFont typeface="Webdings" pitchFamily="18" charset="2"/>
              <a:buChar char="4"/>
              <a:tabLst/>
              <a:defRPr/>
            </a:pPr>
            <a:r>
              <a:rPr lang="en-US" sz="2400" b="1" dirty="0" err="1"/>
              <a:t>Scopia</a:t>
            </a:r>
            <a:r>
              <a:rPr lang="en-US" sz="2400" b="1" dirty="0"/>
              <a:t> XT5000 + SMB9</a:t>
            </a:r>
          </a:p>
          <a:p>
            <a:pPr marL="365760" marR="0" lvl="0" indent="-365760" algn="l" defTabSz="914400" rtl="0" eaLnBrk="1" fontAlgn="auto" latinLnBrk="0" hangingPunct="1">
              <a:spcBef>
                <a:spcPts val="1200"/>
              </a:spcBef>
              <a:spcAft>
                <a:spcPts val="0"/>
              </a:spcAft>
              <a:buClr>
                <a:schemeClr val="accent1"/>
              </a:buClr>
              <a:buSzTx/>
              <a:buFont typeface="Webdings" pitchFamily="18" charset="2"/>
              <a:buChar char="4"/>
              <a:tabLst/>
              <a:defRPr/>
            </a:pPr>
            <a:r>
              <a:rPr lang="en-US" sz="2400" b="1" dirty="0"/>
              <a:t>Exclusively for IP Office 8.1</a:t>
            </a:r>
          </a:p>
          <a:p>
            <a:pPr marL="365760" marR="0" lvl="0" indent="-365760" algn="l" defTabSz="914400" rtl="0" eaLnBrk="1" fontAlgn="auto" latinLnBrk="0" hangingPunct="1">
              <a:spcBef>
                <a:spcPts val="1200"/>
              </a:spcBef>
              <a:spcAft>
                <a:spcPts val="0"/>
              </a:spcAft>
              <a:buClr>
                <a:schemeClr val="accent1"/>
              </a:buClr>
              <a:buSzTx/>
              <a:buFont typeface="Webdings" pitchFamily="18" charset="2"/>
              <a:buChar char="4"/>
              <a:tabLst/>
              <a:defRPr/>
            </a:pPr>
            <a:r>
              <a:rPr lang="en-US" sz="2400" b="1" dirty="0"/>
              <a:t>Available: U.S., Canada, EMEA</a:t>
            </a:r>
          </a:p>
          <a:p>
            <a:pPr marL="365760" marR="0" lvl="0" indent="-365760" algn="l" defTabSz="914400" rtl="0" eaLnBrk="1" fontAlgn="auto" latinLnBrk="0" hangingPunct="1">
              <a:spcBef>
                <a:spcPts val="1200"/>
              </a:spcBef>
              <a:spcAft>
                <a:spcPts val="0"/>
              </a:spcAft>
              <a:buClr>
                <a:schemeClr val="accent1"/>
              </a:buClr>
              <a:buSzTx/>
              <a:buFont typeface="Webdings" pitchFamily="18" charset="2"/>
              <a:buChar char="4"/>
              <a:tabLst/>
              <a:defRPr/>
            </a:pPr>
            <a:r>
              <a:rPr lang="en-US" sz="2400" b="1" dirty="0"/>
              <a:t>Partner must be </a:t>
            </a:r>
            <a:r>
              <a:rPr lang="en-US" sz="2400" b="1" dirty="0" err="1"/>
              <a:t>Scopia</a:t>
            </a:r>
            <a:r>
              <a:rPr lang="en-US" sz="2400" b="1" dirty="0"/>
              <a:t>-certified</a:t>
            </a:r>
          </a:p>
          <a:p>
            <a:pPr marL="365760" marR="0" lvl="0" indent="-365760" algn="l" defTabSz="914400" rtl="0" eaLnBrk="1" fontAlgn="auto" latinLnBrk="0" hangingPunct="1">
              <a:spcBef>
                <a:spcPts val="1200"/>
              </a:spcBef>
              <a:spcAft>
                <a:spcPts val="0"/>
              </a:spcAft>
              <a:buClr>
                <a:schemeClr val="accent1"/>
              </a:buClr>
              <a:buSzTx/>
              <a:buFont typeface="Webdings" pitchFamily="18" charset="2"/>
              <a:buChar char="4"/>
              <a:tabLst/>
              <a:defRPr/>
            </a:pPr>
            <a:r>
              <a:rPr lang="en-US" sz="2400" b="1" dirty="0"/>
              <a:t>Implementation &amp; maintenance costs apply</a:t>
            </a:r>
          </a:p>
        </p:txBody>
      </p:sp>
      <p:grpSp>
        <p:nvGrpSpPr>
          <p:cNvPr id="7" name="Group 2"/>
          <p:cNvGrpSpPr>
            <a:grpSpLocks/>
          </p:cNvGrpSpPr>
          <p:nvPr/>
        </p:nvGrpSpPr>
        <p:grpSpPr bwMode="auto">
          <a:xfrm>
            <a:off x="5901559" y="3118408"/>
            <a:ext cx="1674446" cy="827787"/>
            <a:chOff x="395537" y="3717033"/>
            <a:chExt cx="4042947" cy="2062339"/>
          </a:xfrm>
        </p:grpSpPr>
        <p:pic>
          <p:nvPicPr>
            <p:cNvPr id="8" name="Picture 5"/>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rot="-5400000">
              <a:off x="1385841" y="2726729"/>
              <a:ext cx="2062339" cy="4042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6"/>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104111" y="3849954"/>
              <a:ext cx="2664296" cy="18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 name="Group 3"/>
          <p:cNvGrpSpPr>
            <a:grpSpLocks/>
          </p:cNvGrpSpPr>
          <p:nvPr/>
        </p:nvGrpSpPr>
        <p:grpSpPr bwMode="auto">
          <a:xfrm>
            <a:off x="6005257" y="4763811"/>
            <a:ext cx="1048498" cy="1116488"/>
            <a:chOff x="4750948" y="1196753"/>
            <a:chExt cx="3997515" cy="5091362"/>
          </a:xfrm>
        </p:grpSpPr>
        <p:pic>
          <p:nvPicPr>
            <p:cNvPr id="13" name="Picture 9"/>
            <p:cNvPicPr>
              <a:picLocks noChangeAspect="1"/>
            </p:cNvPicPr>
            <p:nvPr/>
          </p:nvPicPr>
          <p:blipFill>
            <a:blip r:embed="rId5" cstate="screen">
              <a:extLst>
                <a:ext uri="{28A0092B-C50C-407E-A947-70E740481C1C}">
                  <a14:useLocalDpi xmlns:a14="http://schemas.microsoft.com/office/drawing/2010/main" xmlns=""/>
                </a:ext>
              </a:extLst>
            </a:blip>
            <a:srcRect/>
            <a:stretch>
              <a:fillRect/>
            </a:stretch>
          </p:blipFill>
          <p:spPr bwMode="auto">
            <a:xfrm rot="5400000">
              <a:off x="4204025" y="1743676"/>
              <a:ext cx="5091362" cy="3997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0"/>
            <p:cNvPicPr>
              <a:picLocks noChangeAspect="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5180232" y="1722568"/>
              <a:ext cx="3152376" cy="4107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 name="Picture 11"/>
          <p:cNvPicPr>
            <a:picLocks noChangeAspect="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7075211" y="3702246"/>
            <a:ext cx="1841943" cy="1116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6640115" y="688003"/>
            <a:ext cx="2248134" cy="2248134"/>
          </a:xfrm>
          <a:prstGeom prst="rect">
            <a:avLst/>
          </a:prstGeom>
        </p:spPr>
      </p:pic>
      <p:sp>
        <p:nvSpPr>
          <p:cNvPr id="19" name="Rectangle 18"/>
          <p:cNvSpPr/>
          <p:nvPr/>
        </p:nvSpPr>
        <p:spPr>
          <a:xfrm>
            <a:off x="373118" y="1429407"/>
            <a:ext cx="6069725" cy="882869"/>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dirty="0"/>
              <a:t>Incremental 20% off NPL added to your standard </a:t>
            </a:r>
            <a:r>
              <a:rPr lang="en-US" sz="2400" b="1" dirty="0" err="1"/>
              <a:t>Scopia</a:t>
            </a:r>
            <a:r>
              <a:rPr lang="en-US" sz="2400" b="1" dirty="0"/>
              <a:t> discount!</a:t>
            </a:r>
          </a:p>
        </p:txBody>
      </p:sp>
    </p:spTree>
    <p:extLst>
      <p:ext uri="{BB962C8B-B14F-4D97-AF65-F5344CB8AC3E}">
        <p14:creationId xmlns:p14="http://schemas.microsoft.com/office/powerpoint/2010/main" xmlns="" val="16423325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47800"/>
            <a:ext cx="8229600" cy="4724399"/>
          </a:xfrm>
          <a:prstGeom prst="rect">
            <a:avLst/>
          </a:prstGeom>
        </p:spPr>
        <p:txBody>
          <a:bodyPr>
            <a:normAutofit/>
          </a:bodyPr>
          <a:lst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a:lstStyle>
          <a:p>
            <a:pPr marL="320040" lvl="1" indent="0">
              <a:buNone/>
            </a:pPr>
            <a:endParaRPr lang="en-US" sz="2000" dirty="0"/>
          </a:p>
          <a:p>
            <a:pPr marL="777240" lvl="1" indent="-457200">
              <a:buFont typeface="+mj-lt"/>
              <a:buAutoNum type="arabicParenR"/>
            </a:pPr>
            <a:endParaRPr lang="en-US" sz="2000" dirty="0"/>
          </a:p>
          <a:p>
            <a:pPr marL="777240" lvl="1" indent="-457200">
              <a:buFont typeface="+mj-lt"/>
              <a:buAutoNum type="arabicParenR"/>
            </a:pPr>
            <a:endParaRPr lang="en-US" sz="2200" dirty="0"/>
          </a:p>
          <a:p>
            <a:pPr marL="457200" lvl="1" indent="0">
              <a:buNone/>
            </a:pPr>
            <a:endParaRPr lang="en-US" dirty="0"/>
          </a:p>
          <a:p>
            <a:pPr marL="457200" lvl="1" indent="0">
              <a:buNone/>
            </a:pPr>
            <a:endParaRPr lang="en-US" sz="1600" dirty="0"/>
          </a:p>
          <a:p>
            <a:pPr marL="0" indent="0">
              <a:buFont typeface="Webdings" pitchFamily="18" charset="2"/>
              <a:buNone/>
            </a:pPr>
            <a:endParaRPr lang="en-US" sz="1800" dirty="0"/>
          </a:p>
          <a:p>
            <a:pPr lvl="1"/>
            <a:endParaRPr lang="en-US" sz="1800" dirty="0"/>
          </a:p>
          <a:p>
            <a:pPr lvl="1"/>
            <a:endParaRPr lang="en-US" sz="1800" dirty="0"/>
          </a:p>
        </p:txBody>
      </p:sp>
      <p:sp>
        <p:nvSpPr>
          <p:cNvPr id="2" name="Title 1"/>
          <p:cNvSpPr>
            <a:spLocks noGrp="1"/>
          </p:cNvSpPr>
          <p:nvPr>
            <p:ph type="title"/>
          </p:nvPr>
        </p:nvSpPr>
        <p:spPr>
          <a:xfrm>
            <a:off x="409902" y="593109"/>
            <a:ext cx="8229600" cy="838200"/>
          </a:xfrm>
        </p:spPr>
        <p:txBody>
          <a:bodyPr anchor="ctr"/>
          <a:lstStyle/>
          <a:p>
            <a:r>
              <a:rPr lang="en-US" b="1" dirty="0"/>
              <a:t>Get Started Now</a:t>
            </a:r>
            <a:endParaRPr lang="en-US" i="1" dirty="0">
              <a:solidFill>
                <a:srgbClr val="C00000"/>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023907" y="956855"/>
            <a:ext cx="2016506" cy="2687478"/>
          </a:xfrm>
          <a:prstGeom prst="rect">
            <a:avLst/>
          </a:prstGeom>
          <a:ln>
            <a:noFill/>
          </a:ln>
          <a:effectLst>
            <a:outerShdw blurRad="292100" dist="139700" dir="2700000" algn="tl" rotWithShape="0">
              <a:srgbClr val="333333">
                <a:alpha val="65000"/>
              </a:srgbClr>
            </a:outerShdw>
          </a:effectLst>
        </p:spPr>
      </p:pic>
      <p:grpSp>
        <p:nvGrpSpPr>
          <p:cNvPr id="7" name="Group 25"/>
          <p:cNvGrpSpPr/>
          <p:nvPr/>
        </p:nvGrpSpPr>
        <p:grpSpPr>
          <a:xfrm>
            <a:off x="5219202" y="3444680"/>
            <a:ext cx="2319033" cy="1606264"/>
            <a:chOff x="203200" y="0"/>
            <a:chExt cx="8734567" cy="6858000"/>
          </a:xfrm>
        </p:grpSpPr>
        <p:pic>
          <p:nvPicPr>
            <p:cNvPr id="8" name="Picture 7"/>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03200" y="0"/>
              <a:ext cx="8734567" cy="68580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111304" y="751990"/>
              <a:ext cx="7063938" cy="5297954"/>
            </a:xfrm>
            <a:prstGeom prst="rect">
              <a:avLst/>
            </a:prstGeom>
            <a:ln>
              <a:noFill/>
            </a:ln>
            <a:effectLst>
              <a:outerShdw blurRad="292100" dist="139700" dir="2700000" algn="tl" rotWithShape="0">
                <a:srgbClr val="333333">
                  <a:alpha val="65000"/>
                </a:srgbClr>
              </a:outerShdw>
            </a:effectLst>
          </p:spPr>
        </p:pic>
      </p:grpSp>
      <p:pic>
        <p:nvPicPr>
          <p:cNvPr id="10"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214" t="21788" r="2934" b="21206"/>
          <a:stretch/>
        </p:blipFill>
        <p:spPr bwMode="auto">
          <a:xfrm>
            <a:off x="6101255" y="4957423"/>
            <a:ext cx="2824574" cy="15064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Content Placeholder 65"/>
          <p:cNvSpPr>
            <a:spLocks noGrp="1"/>
          </p:cNvSpPr>
          <p:nvPr>
            <p:ph sz="quarter" idx="4294967295"/>
          </p:nvPr>
        </p:nvSpPr>
        <p:spPr>
          <a:xfrm>
            <a:off x="378371" y="1681651"/>
            <a:ext cx="5029200" cy="4309246"/>
          </a:xfrm>
          <a:prstGeom prst="rect">
            <a:avLst/>
          </a:prstGeom>
        </p:spPr>
        <p:txBody>
          <a:bodyPr>
            <a:noAutofit/>
          </a:bodyPr>
          <a:lstStyle/>
          <a:p>
            <a:pPr marL="341313" indent="-341313">
              <a:spcBef>
                <a:spcPts val="1800"/>
              </a:spcBef>
            </a:pPr>
            <a:r>
              <a:rPr lang="en-US" b="1" dirty="0">
                <a:solidFill>
                  <a:schemeClr val="tx1">
                    <a:lumMod val="90000"/>
                    <a:lumOff val="10000"/>
                  </a:schemeClr>
                </a:solidFill>
              </a:rPr>
              <a:t>Challenge your competitors </a:t>
            </a:r>
          </a:p>
          <a:p>
            <a:pPr marL="341313" indent="-341313">
              <a:spcBef>
                <a:spcPts val="1800"/>
              </a:spcBef>
            </a:pPr>
            <a:r>
              <a:rPr lang="en-US" b="1" dirty="0">
                <a:solidFill>
                  <a:schemeClr val="tx1">
                    <a:lumMod val="90000"/>
                    <a:lumOff val="10000"/>
                  </a:schemeClr>
                </a:solidFill>
              </a:rPr>
              <a:t>Differentiate your proposal with video</a:t>
            </a:r>
          </a:p>
          <a:p>
            <a:pPr marL="341313" indent="-341313">
              <a:spcBef>
                <a:spcPts val="1800"/>
              </a:spcBef>
            </a:pPr>
            <a:r>
              <a:rPr lang="en-US" b="1" dirty="0">
                <a:solidFill>
                  <a:schemeClr val="tx1">
                    <a:lumMod val="90000"/>
                    <a:lumOff val="10000"/>
                  </a:schemeClr>
                </a:solidFill>
              </a:rPr>
              <a:t>Enter new markets</a:t>
            </a:r>
          </a:p>
          <a:p>
            <a:pPr marL="341313" indent="-341313">
              <a:spcBef>
                <a:spcPts val="1800"/>
              </a:spcBef>
            </a:pPr>
            <a:r>
              <a:rPr lang="en-US" b="1" dirty="0">
                <a:solidFill>
                  <a:schemeClr val="tx1">
                    <a:lumMod val="90000"/>
                    <a:lumOff val="10000"/>
                  </a:schemeClr>
                </a:solidFill>
              </a:rPr>
              <a:t>Upgrade your base</a:t>
            </a:r>
          </a:p>
          <a:p>
            <a:pPr marL="341313" indent="-341313">
              <a:spcBef>
                <a:spcPts val="1800"/>
              </a:spcBef>
            </a:pPr>
            <a:r>
              <a:rPr lang="en-US" b="1" dirty="0">
                <a:solidFill>
                  <a:schemeClr val="tx1">
                    <a:lumMod val="90000"/>
                    <a:lumOff val="10000"/>
                  </a:schemeClr>
                </a:solidFill>
              </a:rPr>
              <a:t>Increase revenue</a:t>
            </a:r>
          </a:p>
          <a:p>
            <a:pPr marL="341313" indent="-341313">
              <a:spcBef>
                <a:spcPts val="1800"/>
              </a:spcBef>
            </a:pPr>
            <a:r>
              <a:rPr lang="en-US" b="1" dirty="0">
                <a:solidFill>
                  <a:schemeClr val="tx1">
                    <a:lumMod val="90000"/>
                    <a:lumOff val="10000"/>
                  </a:schemeClr>
                </a:solidFill>
              </a:rPr>
              <a:t>Extend your marketing $$$ </a:t>
            </a:r>
          </a:p>
          <a:p>
            <a:pPr marL="341313" indent="-341313">
              <a:spcBef>
                <a:spcPts val="1800"/>
              </a:spcBef>
            </a:pPr>
            <a:r>
              <a:rPr lang="en-US" b="1" dirty="0">
                <a:solidFill>
                  <a:schemeClr val="tx1">
                    <a:lumMod val="90000"/>
                    <a:lumOff val="10000"/>
                  </a:schemeClr>
                </a:solidFill>
              </a:rPr>
              <a:t>Help your customers grow</a:t>
            </a:r>
          </a:p>
        </p:txBody>
      </p:sp>
    </p:spTree>
    <p:extLst>
      <p:ext uri="{BB962C8B-B14F-4D97-AF65-F5344CB8AC3E}">
        <p14:creationId xmlns:p14="http://schemas.microsoft.com/office/powerpoint/2010/main" xmlns="" val="287607278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7457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7779"/>
            <a:ext cx="5864773" cy="546013"/>
          </a:xfrm>
        </p:spPr>
        <p:txBody>
          <a:bodyPr/>
          <a:lstStyle/>
          <a:p>
            <a:r>
              <a:rPr lang="it-IT" b="1" dirty="0"/>
              <a:t>What We’ll Talk About Today</a:t>
            </a:r>
          </a:p>
        </p:txBody>
      </p:sp>
      <p:sp>
        <p:nvSpPr>
          <p:cNvPr id="10" name="Content Placeholder 2"/>
          <p:cNvSpPr txBox="1">
            <a:spLocks/>
          </p:cNvSpPr>
          <p:nvPr/>
        </p:nvSpPr>
        <p:spPr>
          <a:xfrm>
            <a:off x="458874" y="1313086"/>
            <a:ext cx="8336209" cy="5133434"/>
          </a:xfrm>
          <a:prstGeom prst="rect">
            <a:avLst/>
          </a:prstGeom>
        </p:spPr>
        <p:txBody>
          <a:bodyPr>
            <a:noAutofit/>
          </a:bodyPr>
          <a:lst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a:lstStyle>
          <a:p>
            <a:pPr marL="225425" indent="-225425">
              <a:lnSpc>
                <a:spcPct val="110000"/>
              </a:lnSpc>
              <a:spcBef>
                <a:spcPts val="600"/>
              </a:spcBef>
            </a:pPr>
            <a:r>
              <a:rPr lang="en-US" b="1" dirty="0">
                <a:latin typeface="+mj-lt"/>
              </a:rPr>
              <a:t>Today’s Market for Video</a:t>
            </a:r>
          </a:p>
          <a:p>
            <a:pPr marL="225425" indent="-225425">
              <a:lnSpc>
                <a:spcPct val="110000"/>
              </a:lnSpc>
              <a:spcBef>
                <a:spcPts val="600"/>
              </a:spcBef>
            </a:pPr>
            <a:r>
              <a:rPr lang="en-US" b="1" dirty="0">
                <a:latin typeface="+mj-lt"/>
              </a:rPr>
              <a:t>How You Can Make Money</a:t>
            </a:r>
          </a:p>
          <a:p>
            <a:pPr marL="225425" indent="-225425">
              <a:lnSpc>
                <a:spcPct val="110000"/>
              </a:lnSpc>
              <a:spcBef>
                <a:spcPts val="600"/>
              </a:spcBef>
            </a:pPr>
            <a:r>
              <a:rPr lang="en-US" b="1" dirty="0"/>
              <a:t>Why Your Customers Need It</a:t>
            </a:r>
          </a:p>
          <a:p>
            <a:pPr marL="225425" indent="-225425">
              <a:lnSpc>
                <a:spcPct val="110000"/>
              </a:lnSpc>
              <a:spcBef>
                <a:spcPts val="600"/>
              </a:spcBef>
            </a:pPr>
            <a:r>
              <a:rPr lang="en-US" b="1" dirty="0"/>
              <a:t>Why You Need To Sell It</a:t>
            </a:r>
          </a:p>
          <a:p>
            <a:pPr marL="225425" indent="-225425">
              <a:lnSpc>
                <a:spcPct val="110000"/>
              </a:lnSpc>
              <a:spcBef>
                <a:spcPts val="600"/>
              </a:spcBef>
            </a:pPr>
            <a:r>
              <a:rPr lang="en-US" b="1" dirty="0">
                <a:latin typeface="+mj-lt"/>
              </a:rPr>
              <a:t>The Solution – </a:t>
            </a:r>
            <a:r>
              <a:rPr lang="en-US" b="1" dirty="0" err="1">
                <a:latin typeface="+mj-lt"/>
              </a:rPr>
              <a:t>Scopia</a:t>
            </a:r>
            <a:r>
              <a:rPr lang="en-US" b="1" dirty="0">
                <a:latin typeface="+mj-lt"/>
              </a:rPr>
              <a:t> XT5000 / SMB9</a:t>
            </a:r>
          </a:p>
          <a:p>
            <a:pPr marL="225425" indent="-225425">
              <a:lnSpc>
                <a:spcPct val="110000"/>
              </a:lnSpc>
              <a:spcBef>
                <a:spcPts val="600"/>
              </a:spcBef>
            </a:pPr>
            <a:r>
              <a:rPr lang="en-US" b="1" dirty="0">
                <a:latin typeface="+mj-lt"/>
              </a:rPr>
              <a:t>Avaya Differentiation – SME Video Solutions</a:t>
            </a:r>
          </a:p>
          <a:p>
            <a:pPr marL="225425" indent="-225425">
              <a:lnSpc>
                <a:spcPct val="110000"/>
              </a:lnSpc>
              <a:spcBef>
                <a:spcPts val="600"/>
              </a:spcBef>
            </a:pPr>
            <a:r>
              <a:rPr lang="en-US" b="1" dirty="0">
                <a:latin typeface="+mj-lt"/>
              </a:rPr>
              <a:t>Accelerated Sales Cycle</a:t>
            </a:r>
          </a:p>
          <a:p>
            <a:pPr marL="225425" indent="-225425">
              <a:lnSpc>
                <a:spcPct val="110000"/>
              </a:lnSpc>
              <a:spcBef>
                <a:spcPts val="600"/>
              </a:spcBef>
            </a:pPr>
            <a:r>
              <a:rPr lang="en-US" b="1" dirty="0">
                <a:latin typeface="+mj-lt"/>
              </a:rPr>
              <a:t>Tools to Help You Sell</a:t>
            </a:r>
          </a:p>
          <a:p>
            <a:pPr marL="225425" indent="-225425">
              <a:lnSpc>
                <a:spcPct val="110000"/>
              </a:lnSpc>
              <a:spcBef>
                <a:spcPts val="600"/>
              </a:spcBef>
            </a:pPr>
            <a:r>
              <a:rPr lang="en-US" b="1" dirty="0">
                <a:latin typeface="+mj-lt"/>
              </a:rPr>
              <a:t>Limited-time Promotional Offer</a:t>
            </a:r>
          </a:p>
          <a:p>
            <a:pPr marL="225425" indent="-225425">
              <a:lnSpc>
                <a:spcPct val="110000"/>
              </a:lnSpc>
              <a:spcBef>
                <a:spcPts val="600"/>
              </a:spcBef>
            </a:pPr>
            <a:r>
              <a:rPr lang="en-US" b="1" dirty="0">
                <a:latin typeface="+mj-lt"/>
              </a:rPr>
              <a:t>Get Started Now</a:t>
            </a:r>
          </a:p>
        </p:txBody>
      </p:sp>
    </p:spTree>
    <p:extLst>
      <p:ext uri="{BB962C8B-B14F-4D97-AF65-F5344CB8AC3E}">
        <p14:creationId xmlns:p14="http://schemas.microsoft.com/office/powerpoint/2010/main" xmlns="" val="36531832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282" t="20463" r="51101" b="18694"/>
          <a:stretch/>
        </p:blipFill>
        <p:spPr bwMode="auto">
          <a:xfrm>
            <a:off x="6348346" y="2531679"/>
            <a:ext cx="2338454" cy="2889445"/>
          </a:xfrm>
          <a:prstGeom prst="rect">
            <a:avLst/>
          </a:prstGeom>
          <a:noFill/>
          <a:ln>
            <a:noFill/>
          </a:ln>
          <a:effectLst>
            <a:outerShdw blurRad="215900" dir="8100000" sx="103000" sy="103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Content Placeholder 2"/>
          <p:cNvSpPr txBox="1">
            <a:spLocks/>
          </p:cNvSpPr>
          <p:nvPr/>
        </p:nvSpPr>
        <p:spPr>
          <a:xfrm>
            <a:off x="457200" y="1447800"/>
            <a:ext cx="8229600" cy="4724399"/>
          </a:xfrm>
          <a:prstGeom prst="rect">
            <a:avLst/>
          </a:prstGeom>
        </p:spPr>
        <p:txBody>
          <a:bodyPr>
            <a:normAutofit/>
          </a:bodyPr>
          <a:lst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a:lstStyle>
          <a:p>
            <a:pPr marL="320040" lvl="1" indent="0">
              <a:buNone/>
            </a:pPr>
            <a:endParaRPr lang="en-US" sz="2000" dirty="0"/>
          </a:p>
          <a:p>
            <a:pPr marL="777240" lvl="1" indent="-457200">
              <a:buFont typeface="+mj-lt"/>
              <a:buAutoNum type="arabicParenR"/>
            </a:pPr>
            <a:endParaRPr lang="en-US" sz="2000" dirty="0"/>
          </a:p>
          <a:p>
            <a:pPr marL="777240" lvl="1" indent="-457200">
              <a:buFont typeface="+mj-lt"/>
              <a:buAutoNum type="arabicParenR"/>
            </a:pPr>
            <a:endParaRPr lang="en-US" sz="2200" dirty="0"/>
          </a:p>
          <a:p>
            <a:pPr marL="457200" lvl="1" indent="0">
              <a:buNone/>
            </a:pPr>
            <a:endParaRPr lang="en-US" dirty="0"/>
          </a:p>
          <a:p>
            <a:pPr marL="457200" lvl="1" indent="0">
              <a:buNone/>
            </a:pPr>
            <a:endParaRPr lang="en-US" sz="1600" dirty="0"/>
          </a:p>
          <a:p>
            <a:pPr marL="0" indent="0">
              <a:buFont typeface="Webdings" pitchFamily="18" charset="2"/>
              <a:buNone/>
            </a:pPr>
            <a:endParaRPr lang="en-US" sz="1800" dirty="0"/>
          </a:p>
          <a:p>
            <a:pPr lvl="1"/>
            <a:endParaRPr lang="en-US" sz="1800" dirty="0"/>
          </a:p>
          <a:p>
            <a:pPr lvl="1"/>
            <a:endParaRPr lang="en-US" sz="1800" dirty="0"/>
          </a:p>
        </p:txBody>
      </p:sp>
      <p:sp>
        <p:nvSpPr>
          <p:cNvPr id="5" name="Content Placeholder 4"/>
          <p:cNvSpPr>
            <a:spLocks noGrp="1"/>
          </p:cNvSpPr>
          <p:nvPr>
            <p:ph idx="1"/>
          </p:nvPr>
        </p:nvSpPr>
        <p:spPr>
          <a:xfrm>
            <a:off x="379604" y="1583681"/>
            <a:ext cx="4322618" cy="3540118"/>
          </a:xfrm>
        </p:spPr>
        <p:txBody>
          <a:bodyPr>
            <a:noAutofit/>
          </a:bodyPr>
          <a:lstStyle/>
          <a:p>
            <a:pPr>
              <a:lnSpc>
                <a:spcPct val="100000"/>
              </a:lnSpc>
            </a:pPr>
            <a:r>
              <a:rPr lang="en-US" b="1" dirty="0"/>
              <a:t>Desktop and mobile video is </a:t>
            </a:r>
            <a:r>
              <a:rPr lang="en-US" b="1" i="1" dirty="0"/>
              <a:t>booming!</a:t>
            </a:r>
            <a:r>
              <a:rPr lang="en-US" b="1" dirty="0"/>
              <a:t> </a:t>
            </a:r>
          </a:p>
          <a:p>
            <a:pPr lvl="1">
              <a:lnSpc>
                <a:spcPct val="100000"/>
              </a:lnSpc>
            </a:pPr>
            <a:r>
              <a:rPr lang="en-US" sz="2000" b="1" dirty="0"/>
              <a:t>Soft clients grow </a:t>
            </a:r>
            <a:r>
              <a:rPr lang="en-US" sz="2400" b="1" dirty="0">
                <a:solidFill>
                  <a:srgbClr val="610206"/>
                </a:solidFill>
              </a:rPr>
              <a:t>340%</a:t>
            </a:r>
            <a:r>
              <a:rPr lang="en-US" sz="2000" b="1" dirty="0"/>
              <a:t> (2010 to 2012) *</a:t>
            </a:r>
          </a:p>
          <a:p>
            <a:pPr>
              <a:lnSpc>
                <a:spcPct val="100000"/>
              </a:lnSpc>
            </a:pPr>
            <a:r>
              <a:rPr lang="en-US" b="1" dirty="0"/>
              <a:t>No longer dominated by room systems</a:t>
            </a:r>
          </a:p>
          <a:p>
            <a:pPr>
              <a:lnSpc>
                <a:spcPct val="100000"/>
              </a:lnSpc>
            </a:pPr>
            <a:r>
              <a:rPr lang="en-US" b="1" dirty="0"/>
              <a:t>35% of users say remote collaboration is key budget driver</a:t>
            </a:r>
          </a:p>
          <a:p>
            <a:pPr>
              <a:lnSpc>
                <a:spcPct val="100000"/>
              </a:lnSpc>
            </a:pPr>
            <a:endParaRPr lang="en-US" b="1" dirty="0"/>
          </a:p>
          <a:p>
            <a:pPr>
              <a:lnSpc>
                <a:spcPct val="100000"/>
              </a:lnSpc>
            </a:pPr>
            <a:endParaRPr lang="en-US" b="1" dirty="0"/>
          </a:p>
        </p:txBody>
      </p:sp>
      <p:sp>
        <p:nvSpPr>
          <p:cNvPr id="9" name="Title 5"/>
          <p:cNvSpPr>
            <a:spLocks noGrp="1"/>
          </p:cNvSpPr>
          <p:nvPr>
            <p:ph type="title"/>
          </p:nvPr>
        </p:nvSpPr>
        <p:spPr>
          <a:xfrm>
            <a:off x="242868" y="520273"/>
            <a:ext cx="8229600" cy="804044"/>
          </a:xfrm>
        </p:spPr>
        <p:txBody>
          <a:bodyPr anchor="ctr"/>
          <a:lstStyle/>
          <a:p>
            <a:r>
              <a:rPr lang="en-US" b="1" dirty="0">
                <a:latin typeface="Arial" pitchFamily="34" charset="0"/>
                <a:cs typeface="Arial" pitchFamily="34" charset="0"/>
              </a:rPr>
              <a:t>Today’s Market for Video</a:t>
            </a:r>
            <a:br>
              <a:rPr lang="en-US" b="1" dirty="0">
                <a:latin typeface="Arial" pitchFamily="34" charset="0"/>
                <a:cs typeface="Arial" pitchFamily="34" charset="0"/>
              </a:rPr>
            </a:br>
            <a:r>
              <a:rPr lang="en-US" sz="2400" b="1" i="1" dirty="0">
                <a:solidFill>
                  <a:srgbClr val="610206"/>
                </a:solidFill>
                <a:latin typeface="Arial" pitchFamily="34" charset="0"/>
                <a:cs typeface="Arial" pitchFamily="34" charset="0"/>
              </a:rPr>
              <a:t>Continues to Grow, but with a Significant Shift…</a:t>
            </a:r>
            <a:endParaRPr lang="en-US" sz="2400" b="1" i="1" dirty="0">
              <a:solidFill>
                <a:srgbClr val="610206"/>
              </a:solidFill>
            </a:endParaRPr>
          </a:p>
        </p:txBody>
      </p:sp>
      <p:sp>
        <p:nvSpPr>
          <p:cNvPr id="8" name="Rectangle 7"/>
          <p:cNvSpPr/>
          <p:nvPr/>
        </p:nvSpPr>
        <p:spPr>
          <a:xfrm>
            <a:off x="379604" y="5391807"/>
            <a:ext cx="5533697" cy="105629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200" b="1" dirty="0"/>
              <a:t>SME IT spend to reach </a:t>
            </a:r>
          </a:p>
          <a:p>
            <a:pPr algn="ctr">
              <a:lnSpc>
                <a:spcPct val="90000"/>
              </a:lnSpc>
            </a:pPr>
            <a:r>
              <a:rPr lang="en-US" sz="3200" b="1" dirty="0"/>
              <a:t>$1 Trillion by 2016</a:t>
            </a:r>
          </a:p>
        </p:txBody>
      </p:sp>
      <p:pic>
        <p:nvPicPr>
          <p:cNvPr id="1027" name="Picture 3" descr="C:\Documents and Settings\bwenk\Desktop\SCOPIA_DESKTOP_CONFERENCE_CALL.jpg"/>
          <p:cNvPicPr>
            <a:picLocks noChangeAspect="1" noChangeArrowheads="1"/>
          </p:cNvPicPr>
          <p:nvPr/>
        </p:nvPicPr>
        <p:blipFill>
          <a:blip r:embed="rId4" cstate="print"/>
          <a:srcRect/>
          <a:stretch>
            <a:fillRect/>
          </a:stretch>
        </p:blipFill>
        <p:spPr bwMode="auto">
          <a:xfrm>
            <a:off x="4851838" y="1560786"/>
            <a:ext cx="2734332" cy="1822888"/>
          </a:xfrm>
          <a:prstGeom prst="rect">
            <a:avLst/>
          </a:prstGeom>
          <a:noFill/>
          <a:effectLst>
            <a:outerShdw blurRad="215900" dist="38100" dir="2700000" sx="102000" sy="102000" algn="tl" rotWithShape="0">
              <a:prstClr val="black">
                <a:alpha val="40000"/>
              </a:prstClr>
            </a:outerShdw>
          </a:effectLst>
        </p:spPr>
      </p:pic>
    </p:spTree>
    <p:extLst>
      <p:ext uri="{BB962C8B-B14F-4D97-AF65-F5344CB8AC3E}">
        <p14:creationId xmlns:p14="http://schemas.microsoft.com/office/powerpoint/2010/main" xmlns="" val="287607278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Rounded Rectangle 548"/>
          <p:cNvSpPr/>
          <p:nvPr/>
        </p:nvSpPr>
        <p:spPr bwMode="auto">
          <a:xfrm>
            <a:off x="5139559" y="4153235"/>
            <a:ext cx="3752375" cy="2095500"/>
          </a:xfrm>
          <a:prstGeom prst="roundRect">
            <a:avLst>
              <a:gd name="adj" fmla="val 7576"/>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endParaRPr lang="en-US" sz="2400" b="1" dirty="0">
              <a:solidFill>
                <a:schemeClr val="bg1"/>
              </a:solidFill>
              <a:latin typeface="Arial" pitchFamily="34" charset="0"/>
            </a:endParaRPr>
          </a:p>
          <a:p>
            <a:r>
              <a:rPr lang="en-US" sz="2400" b="1" dirty="0">
                <a:solidFill>
                  <a:schemeClr val="bg1"/>
                </a:solidFill>
                <a:latin typeface="Arial" pitchFamily="34" charset="0"/>
              </a:rPr>
              <a:t>  Low Cost</a:t>
            </a:r>
          </a:p>
          <a:p>
            <a:r>
              <a:rPr lang="en-US" sz="2400" b="1" dirty="0">
                <a:solidFill>
                  <a:schemeClr val="bg1"/>
                </a:solidFill>
                <a:latin typeface="Arial" pitchFamily="34" charset="0"/>
              </a:rPr>
              <a:t>   of Entry</a:t>
            </a:r>
          </a:p>
          <a:p>
            <a:pPr algn="r" defTabSz="640080"/>
            <a:endParaRPr lang="en-US" sz="1100" b="1" dirty="0">
              <a:solidFill>
                <a:schemeClr val="tx1"/>
              </a:solidFill>
              <a:latin typeface="Arial" pitchFamily="34" charset="0"/>
            </a:endParaRPr>
          </a:p>
          <a:p>
            <a:pPr algn="r" defTabSz="640080"/>
            <a:endParaRPr lang="en-US" sz="1100" b="1" dirty="0">
              <a:solidFill>
                <a:schemeClr val="tx1"/>
              </a:solidFill>
              <a:latin typeface="Arial" pitchFamily="34" charset="0"/>
            </a:endParaRPr>
          </a:p>
          <a:p>
            <a:pPr algn="r" defTabSz="640080"/>
            <a:endParaRPr lang="en-US" sz="1100" b="1" dirty="0">
              <a:solidFill>
                <a:schemeClr val="tx1"/>
              </a:solidFill>
              <a:latin typeface="Arial" pitchFamily="34" charset="0"/>
            </a:endParaRPr>
          </a:p>
        </p:txBody>
      </p:sp>
      <p:sp>
        <p:nvSpPr>
          <p:cNvPr id="520" name="Rounded Rectangle 519"/>
          <p:cNvSpPr/>
          <p:nvPr/>
        </p:nvSpPr>
        <p:spPr bwMode="auto">
          <a:xfrm>
            <a:off x="5000625" y="1397000"/>
            <a:ext cx="3917156" cy="2095500"/>
          </a:xfrm>
          <a:prstGeom prst="roundRect">
            <a:avLst>
              <a:gd name="adj" fmla="val 9091"/>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defTabSz="640080"/>
            <a:endParaRPr lang="en-US" sz="1100" b="1" dirty="0">
              <a:solidFill>
                <a:schemeClr val="tx1"/>
              </a:solidFill>
              <a:latin typeface="Arial" pitchFamily="34" charset="0"/>
            </a:endParaRPr>
          </a:p>
          <a:p>
            <a:pPr algn="r" defTabSz="640080"/>
            <a:endParaRPr lang="en-US" sz="1100" b="1" dirty="0">
              <a:solidFill>
                <a:schemeClr val="tx1"/>
              </a:solidFill>
              <a:latin typeface="Arial" pitchFamily="34" charset="0"/>
            </a:endParaRPr>
          </a:p>
          <a:p>
            <a:pPr algn="r" defTabSz="640080"/>
            <a:endParaRPr lang="en-US" sz="1100" b="1" dirty="0">
              <a:solidFill>
                <a:schemeClr val="tx1"/>
              </a:solidFill>
              <a:latin typeface="Arial" pitchFamily="34" charset="0"/>
            </a:endParaRPr>
          </a:p>
          <a:p>
            <a:pPr algn="r" defTabSz="640080"/>
            <a:endParaRPr lang="en-US" sz="1100" b="1" dirty="0">
              <a:solidFill>
                <a:schemeClr val="tx1"/>
              </a:solidFill>
              <a:latin typeface="Arial" pitchFamily="34" charset="0"/>
            </a:endParaRPr>
          </a:p>
          <a:p>
            <a:pPr algn="r" defTabSz="640080"/>
            <a:endParaRPr lang="en-US" sz="1100" b="1" dirty="0">
              <a:solidFill>
                <a:schemeClr val="tx1"/>
              </a:solidFill>
              <a:latin typeface="Arial" pitchFamily="34" charset="0"/>
            </a:endParaRPr>
          </a:p>
          <a:p>
            <a:pPr algn="r" defTabSz="640080"/>
            <a:endParaRPr lang="en-US" sz="1100" b="1" dirty="0">
              <a:solidFill>
                <a:schemeClr val="tx1"/>
              </a:solidFill>
              <a:latin typeface="Arial" pitchFamily="34" charset="0"/>
            </a:endParaRPr>
          </a:p>
          <a:p>
            <a:pPr algn="r" defTabSz="640080"/>
            <a:endParaRPr lang="en-US" sz="1100" b="1" dirty="0">
              <a:solidFill>
                <a:schemeClr val="tx1"/>
              </a:solidFill>
              <a:latin typeface="Arial" pitchFamily="34" charset="0"/>
            </a:endParaRPr>
          </a:p>
          <a:p>
            <a:pPr algn="ctr" defTabSz="640080"/>
            <a:r>
              <a:rPr lang="en-US" sz="2400" b="1" dirty="0">
                <a:solidFill>
                  <a:schemeClr val="bg1"/>
                </a:solidFill>
                <a:latin typeface="Arial" pitchFamily="34" charset="0"/>
              </a:rPr>
              <a:t>Priced Right</a:t>
            </a:r>
          </a:p>
        </p:txBody>
      </p:sp>
      <p:sp>
        <p:nvSpPr>
          <p:cNvPr id="452" name="Rounded Rectangle 451"/>
          <p:cNvSpPr/>
          <p:nvPr/>
        </p:nvSpPr>
        <p:spPr bwMode="auto">
          <a:xfrm>
            <a:off x="287003" y="4145381"/>
            <a:ext cx="3893344" cy="2095500"/>
          </a:xfrm>
          <a:prstGeom prst="roundRect">
            <a:avLst>
              <a:gd name="adj" fmla="val 7576"/>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35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40080"/>
            <a:r>
              <a:rPr lang="en-US" sz="2400" b="1" dirty="0">
                <a:solidFill>
                  <a:schemeClr val="bg1"/>
                </a:solidFill>
                <a:latin typeface="Arial" pitchFamily="34" charset="0"/>
              </a:rPr>
              <a:t>                    </a:t>
            </a:r>
          </a:p>
          <a:p>
            <a:pPr defTabSz="640080"/>
            <a:r>
              <a:rPr lang="en-US" sz="2400" b="1" dirty="0">
                <a:solidFill>
                  <a:schemeClr val="bg1"/>
                </a:solidFill>
                <a:latin typeface="Arial" pitchFamily="34" charset="0"/>
              </a:rPr>
              <a:t>                      Unique</a:t>
            </a:r>
          </a:p>
          <a:p>
            <a:pPr defTabSz="640080"/>
            <a:r>
              <a:rPr lang="en-US" sz="2400" b="1" dirty="0">
                <a:solidFill>
                  <a:schemeClr val="bg1"/>
                </a:solidFill>
                <a:latin typeface="Arial" pitchFamily="34" charset="0"/>
              </a:rPr>
              <a:t>                   SME Value</a:t>
            </a:r>
          </a:p>
          <a:p>
            <a:pPr defTabSz="640080"/>
            <a:endParaRPr lang="en-US" b="1" dirty="0">
              <a:solidFill>
                <a:schemeClr val="tx1"/>
              </a:solidFill>
              <a:latin typeface="Arial" pitchFamily="34" charset="0"/>
            </a:endParaRPr>
          </a:p>
          <a:p>
            <a:pPr defTabSz="640080"/>
            <a:endParaRPr lang="en-US" sz="1300" b="1" dirty="0">
              <a:solidFill>
                <a:schemeClr val="tx1"/>
              </a:solidFill>
              <a:latin typeface="Arial" pitchFamily="34" charset="0"/>
            </a:endParaRPr>
          </a:p>
        </p:txBody>
      </p:sp>
      <p:sp>
        <p:nvSpPr>
          <p:cNvPr id="325" name="Rounded Rectangle 324"/>
          <p:cNvSpPr/>
          <p:nvPr/>
        </p:nvSpPr>
        <p:spPr bwMode="auto">
          <a:xfrm>
            <a:off x="291139" y="1397000"/>
            <a:ext cx="3893344" cy="2095500"/>
          </a:xfrm>
          <a:prstGeom prst="roundRect">
            <a:avLst>
              <a:gd name="adj" fmla="val 7576"/>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640080"/>
            <a:endParaRPr lang="en-US" sz="1600" b="1" dirty="0">
              <a:solidFill>
                <a:schemeClr val="tx1"/>
              </a:solidFill>
              <a:latin typeface="Arial" pitchFamily="34" charset="0"/>
            </a:endParaRPr>
          </a:p>
          <a:p>
            <a:pPr algn="ctr" defTabSz="640080"/>
            <a:endParaRPr lang="en-US" sz="1600" b="1" dirty="0">
              <a:solidFill>
                <a:schemeClr val="tx1"/>
              </a:solidFill>
              <a:latin typeface="Arial" pitchFamily="34" charset="0"/>
            </a:endParaRPr>
          </a:p>
          <a:p>
            <a:pPr algn="ctr" defTabSz="640080"/>
            <a:r>
              <a:rPr lang="en-US" sz="1600" b="1" dirty="0">
                <a:solidFill>
                  <a:schemeClr val="tx1"/>
                </a:solidFill>
                <a:latin typeface="Arial" pitchFamily="34" charset="0"/>
              </a:rPr>
              <a:t> </a:t>
            </a:r>
          </a:p>
          <a:p>
            <a:pPr algn="ctr" defTabSz="640080"/>
            <a:endParaRPr lang="en-US" sz="1600" b="1" dirty="0">
              <a:solidFill>
                <a:schemeClr val="tx1"/>
              </a:solidFill>
              <a:latin typeface="Arial" pitchFamily="34" charset="0"/>
            </a:endParaRPr>
          </a:p>
          <a:p>
            <a:pPr algn="ctr" defTabSz="640080"/>
            <a:endParaRPr lang="en-US" sz="1600" b="1" dirty="0">
              <a:solidFill>
                <a:schemeClr val="tx1"/>
              </a:solidFill>
              <a:latin typeface="Arial" pitchFamily="34" charset="0"/>
            </a:endParaRPr>
          </a:p>
          <a:p>
            <a:pPr algn="ctr" defTabSz="640080"/>
            <a:r>
              <a:rPr lang="en-US" sz="2400" b="1" dirty="0">
                <a:solidFill>
                  <a:schemeClr val="bg1"/>
                </a:solidFill>
                <a:latin typeface="Arial" pitchFamily="34" charset="0"/>
              </a:rPr>
              <a:t>Technology </a:t>
            </a:r>
          </a:p>
          <a:p>
            <a:pPr algn="ctr" defTabSz="640080"/>
            <a:endParaRPr lang="en-US" sz="1200" b="1" dirty="0">
              <a:solidFill>
                <a:schemeClr val="tx1"/>
              </a:solidFill>
              <a:latin typeface="Arial" pitchFamily="34" charset="0"/>
            </a:endParaRPr>
          </a:p>
        </p:txBody>
      </p:sp>
      <p:sp>
        <p:nvSpPr>
          <p:cNvPr id="98312" name="AutoShape 8" descr="data:image/jpeg;base64,/9j/4AAQSkZJRgABAQAAAQABAAD/2wBDAAkGBwgHBgkIBwgKCgkLDRYPDQwMDRsUFRAWIB0iIiAdHx8kKDQsJCYxJx8fLT0tMTU3Ojo6Iys/RD84QzQ5Ojf/2wBDAQoKCg0MDRoPDxo3JR8lNzc3Nzc3Nzc3Nzc3Nzc3Nzc3Nzc3Nzc3Nzc3Nzc3Nzc3Nzc3Nzc3Nzc3Nzc3Nzc3Nzf/wAARCABeARUDASIAAhEBAxEB/8QAHAABAAIDAQEBAAAAAAAAAAAAAAQFAwYHAgEI/8QAURAAAQMDAgIFBggIBxEAAAAAAQACAwQFEQYhEjEHE0FRcRQiYYGRsRUWMjVCUqHRIzdUkpSywfAXMzZzdIKTJCUmNENTVVdicnWVorPD0vH/xAAaAQEAAwEBAQAAAAAAAAAAAAAAAwQFAQIG/8QAJxEBAAICAQIGAgMBAAAAAAAAAAECAxEEMUEFEyEicYESFDNSkdH/2gAMAwEAAhEDEQA/AO4oiICIviD6iIgIiICIiAiIgIiICIiAiIgIiICIiAiIgIiICIiAiIgIiICIiAiIgIiIMc0scDDJK8MaO0nZR/hOi/Kofz1h1B81yeI961LGxWVzuffj5IrWN+g2er1RYqKURVl3o4JCOINkmAJHesPx00x/p63/ANu1cj10f78R4/zDfeVrq3uHhjPgplmdTMbV7Zpi2n6JodQWe4B5oblS1AZji6uQOxnlyU6Goimz1UjX454PJcf6Nvk1/jH+1dNsP+W9X7VjZeXaniE8WI9I7/W12mOLYIy91wi+Bab0iawrdKvtcVutsdfPXzGFkT5Swl23CBtzJOFoIm5plcx+OvSD/q+d+lD7l8b0mXi01FP8cdJVFqop5REKts/GGE94xywCTvyB2KDp6ZXljg+MPactcMgjtCr71cRbaTrQ0Pkc4NYwnGV5vaKVm09HqtZvaKx1lZIoNnr23GiZUBvC4nD25zwkLW+kTWFZpQWttvt0ddPX1HUMjfKWeceQBx2nbdK2i0bhy1ZrMxPVuSLm51X0i7/4AR/8wZ96mWHpGZUXWKz6mtFRYblNjqWVDuKOYk4Aa/A3O23pxlenG+Iq59e6K5spZYwI5B5kmeZ7lYKOmSt9xHYfcplV1XXPiroKSGMPfJu7Jxwj98qksmq5rjri96dfSRxx21jHNmDyTJxAHcdnNKZIvMxHYbYi0TVWvp6C9iwaZtL7zeMcUsYkDGQtwPlHv3HdjI3UKXUnSTTRNnm0ZRzM5vihrQXge0/ZlSDpCLVdD61pNWwTtZTzUVfSkNqqOb5URPbnAyOY3AO3IKPovWU+pL/qC2y0ccDLVP1TZGSFxk897ckEbfI+1BuSLUda66pNMyQUNPTSXG8VJAhoYD52PrO54HqJO+2ASKOPU/SU+Lr/AIkU3Vk7ROrWtfjHpP7M+hB0pFpektew3qvfaLtb5rPemAnyOd2eMd7HYGdvR2HGcLN0kaum0faqStp6JlW6eqEHA+QsxljnZyAfq9yDbkVTpm/0OpLPBcrc/Mco85hI4o3drXekFZNSXJ1n0/cbnHGJXUdNJOI3HAdwtJxns5ILJFU6Uuz77py33WSJsLquFspjachuezParZAREQEKIgrdQfNkniPetTW2ag+bJPEe9amvnPFv54+BpesqCrqbqySnp5JGCFo4mjbOSqL4IuP5FN7F0St/jW+Cjq7xfGs2HDXHFY9PloYvCceWkZJtPqgaCikoG1vlrDAXlnCHjnjK6Pp2aOXrzG8OxjOPWtHW06J+TV+Lf2qtiv8As+Iefb0mf+aT5+LXBxvxid6bSuW9NFVDQ3fR9ZVPLIKa5NmlcATwsa5rnHA3OADyXUguY9LzWv1FoljxxNfdo2lpGQ4F7AQfRhb7IWn8L2hcfPR/Q5//AEWrdImsrbrWy/F3SsFVcqyqmjw5tM9rYwHA5PEAcZ2zjA7V1X4FtWNrZRfo7PuXMtQ0NR0aanGpbRDxWC4PbFcaVgx1JJ2c0eJJHpJH0hgOn2aldQWiio3v43U9OyJzj9ItaBn7FTTH4W1G2MedT0W7u4u/++4qwqbxTGyfCdHMyWGWMOhkach+eSx6XozT0HXvB62oPG4nnjs+/wBarZvfeMf3Kxin8KTk79IRbefgu/TUJyIar8JF3A93v9gWqdMXztov/jEX6zVuWqqZzqVlZAMT0p4gR3dv3rQ+lu4QPfoyvkeGQsuccsrjyY1pBcT4bph9lpxz8wZvfWMkfE/TrAC5705W+Ko0NNXcQjqaCaOWCYHBaS4NO/8AW9oB7FcydIujmMc46hoSG74bJk+wLRtX6jHSZLFpTSXWTUTpmPr68xlrGsByBvvjIB7MkADbJFlXb7FJJdtK225kPbUGnjn3GHDLQTn3+pXlHVNnomVBIALcu9BHNe6amjpqSKljH4OJgjAPcBha5K+WjFTbGAnrHgR/7p/cD2qhnv5GTzO0xr77CwszTVVdRcJB8o8Mfh++FpekPxz6y/mYP1Gro9JA2mp44mcmtwucaR/HNrP+Zg/UarHHx+XSInr3Hi7W/U2lddXLUFhtAvNHdWM6+JsgY+JzQB6TjbOQDz3xgLIzpUrKcOF20TfIHM3cYIzKwf1iG9ils6UaChv1ZaNUUU1mlil4YJJMyMlZkgOJA2Bwd+Xp5q9m17pGOAyu1Fbi0DPmThxPg0bnwU49aO1RY9UUk9VZJGhzZMVEfBwva7HMjt2HPcbehaT0Q/y411n8s/8ANMvfRsWXvpA1Dqe1Quhss8QhYeDhFRJlpLsd4wfzu/IWPog/lxrv+mn/AL06DP0S08d41DqjUta0SV3wg+mjed+rY0DZvdtwjwC6lgLkFPXO6L9a3Rt1jkGm7xL10FQxhcIpTuRgDnuQRzwGkZwVvsWu9Jvp+uGobbwYzk1DQR6jv6kGq9OFK2ktFu1NTER19qrI3RvBwXtLhlufED7e9femN/W2rS0h+ne6Y48WuVTqe8N6T73Qac04ySe1UtQ2e41Za5jMA7N3xkY4sA8zgjYEq56Z2hlv0wxowG3ynAHow5BG1Hb6zo8vr9T2CB0tiqX5u1Aw7Rkn+NYOzGf3ByNn1bcaW7dGt5r7fMJqWotU0kbwMZBjPZzB9B5LaJI2yxujkaHMcMFp5ELi2rbdX9H1LdqKjD59K3qGWNrCcmhneHAAf7JyB6R6R5wdF6Mfxf2H+hs9y2dav0Y/i/sPL/E2LaEBERAREQYKqmjqoTFLksPPBwoXwBQ/Vk/PVoihvx8eSd3rEyKaXTdukdlzZc4xtIV4+K9s+pL/AGhV4i8/q4f6x/iWufLWNRaVH8V7Z9SX+0Km22101uEnkwcOsxnidnkp6L3XBjpO61iJL5sl41a0zAodbbaGvlglrKSGeSneHwukYHGN2c5HcdgpigVrDNX00Rc8Rlj3ODHluccOOXipUSesFbSwVtNJTVcLJqeVpbJFI3LXA8wQVXurX0Jmhe/reGRrYi7JxxDOHEb7YKxVFUZuqlcC1zYKjPCSOQbuDjKCbT2e3U1G2kp6KCKma4ubExgDQTzOFNa0NGAMAKvFc9gdE1gMrXxsYC75QcBv+t7F4iuvWzOY1gLMvDSM583O52xg49y5qN7NzrSykY2Rpa8AtIwQe1QKqw2qsijiq7dSzRxkuY2SIENJ54ysLa2V3k9RJGGl0D5GtbISMcLTussVwmHGaiFoxB1zRG4uJHdy5pqN7NzrSN8T9N5+Y7f+jt+5WtPS09JEIqSCOCMfRiYGj2BYKGrmqJXte2LhY0EuY8ncjOOSg1ctRm4h/CY2uYAA45ztgDxXRdncLE6CJ0rZXRtMjeTiNwoMlzkgbK2ojYJWOa0BriQeLlvjO2DnZZ6aV1dRyh2WOJdHxNyPWMrkxE9RM7MKHBa6CCunroKSGOrqMddM1gD5MAYye3kPYo0VQ+oio6ckiYuPXYOMcB39px7Upq5/9zRNDW9YCcyvOXecRhu25HP2Lok3K02+60/k9zo4KqL6k0YcB7VSjo90g2QyfF235PYYRj2cldRVrpOp8wfhJnx8+XDxb/8ASoVVXPnpa2Jwiw2EuBjfxY7MHbn4ILWGGOnibDBG2OJgw1jBgAdwCjUVpt1DUVFTR0UEE9QczSRxhrpDknc9u5PtXy8OLaHLS4ZkjB4CQcFwBxhY3VTaGBsnVTCAuId1hJeD2c87Hkgm1NLBVwPgqomTQvGHRyNDmn1Fa27o50e6YSnT9CHA8hHhvs5K4krKwOLW08ReyESvBkOxOdhtvyWN93zMGxMDmDg4sk8XnAHbAxsCEE2hoaS3wNp6Gmip4W8mRMDQPUF5r7bQ3NsTbhSQ1IhkEkYlYHcDxycM8jz3UV9XNKcviAjbVCJpDzknixnGOS+QXYyvdwxjgIeWHfI4e/bG+D2oLbGywVlJT1tNJTVkMc8Egw+ORoc1w9IKhNucsbS6pha3MIlY1j8k5IGD6ckL1UV1RTMjbPHE2WR2G4eS3AGSTtlBMpKWCip46akiZDBGOFkbBhrR3ALMsFFP5TTMlLS0u5tPYVnQEREBERAREQEREBERAUaqpXTSxyxzviexpaC0A5Bx3+AUlEEL4OjEeGveJOsEvWk5dxcs+zbC+TW8TsDZZnvPVyRlxxkh/P3KciCKaGM1UVRk8UTOEDsPcfVk+1eYqExOeGzyCElxEe2AXc+zPapiIIbrewsjYHkCOB0I2HIgDP2LFXUZML3RcbndSIuFpxtnn4qxTGUFfa2SxukZmQwAAtMkYY7i7dgBtyXue3iWSd3XODZuHibgYyMYP2KYBhfUEOagbLLLL1jmveWEObjzS3OPepEEbomcL5XSOzkudj9iyIgixUUcVXNUtJ45cZB5Dvx4rGbflkUXXu6mMtPBwjcg5BzjI3U5EECO2BkrXeUSFjHveyPAAHFnO+M/SK8fBP4LqzUyFnVGIAgbN7OzsVkiCPV03lMHVF7mec1wc3GQQQRz8FidbxM1rauZ87W5OHAAEkY7AOQz7VNRBUijmfVvj8omawU7GF/CPP3dnfHPwUryAMnMkEz4mu4eNjcYdw7DmNttlMwiCI2hY1gbxux1xm9ec48F5ioDG10Ynf1JDg2PAw3PvU1EESSgilGHkkdV1XdtnOfFeXUMjgwmrlMrHZbJhu22MYxhTUQeImGNgaXueR9J3Mr2iICIiAiIgIiICIiAiIgIiICIiAiIgIiICIiAiIgIiICIiAiIgIiICIiAiIgIiICIiD//2Q=="/>
          <p:cNvSpPr>
            <a:spLocks noChangeAspect="1" noChangeArrowheads="1"/>
          </p:cNvSpPr>
          <p:nvPr/>
        </p:nvSpPr>
        <p:spPr bwMode="auto">
          <a:xfrm>
            <a:off x="39688" y="-329407"/>
            <a:ext cx="1529953" cy="690563"/>
          </a:xfrm>
          <a:prstGeom prst="rect">
            <a:avLst/>
          </a:prstGeom>
          <a:noFill/>
        </p:spPr>
        <p:txBody>
          <a:bodyPr vert="horz" wrap="square" lIns="64008" tIns="32004" rIns="64008" bIns="32004" numCol="1" anchor="t" anchorCtr="0" compatLnSpc="1">
            <a:prstTxWarp prst="textNoShape">
              <a:avLst/>
            </a:prstTxWarp>
          </a:bodyPr>
          <a:lstStyle/>
          <a:p>
            <a:endParaRPr lang="en-US"/>
          </a:p>
        </p:txBody>
      </p:sp>
      <p:sp>
        <p:nvSpPr>
          <p:cNvPr id="98314" name="AutoShape 10" descr="data:image/jpeg;base64,/9j/4AAQSkZJRgABAQAAAQABAAD/2wBDAAkGBwgHBgkIBwgKCgkLDRYPDQwMDRsUFRAWIB0iIiAdHx8kKDQsJCYxJx8fLT0tMTU3Ojo6Iys/RD84QzQ5Ojf/2wBDAQoKCg0MDRoPDxo3JR8lNzc3Nzc3Nzc3Nzc3Nzc3Nzc3Nzc3Nzc3Nzc3Nzc3Nzc3Nzc3Nzc3Nzc3Nzc3Nzc3Nzf/wAARCABeARUDASIAAhEBAxEB/8QAHAABAAIDAQEBAAAAAAAAAAAAAAQFAwYHAgEI/8QAURAAAQMDAgIFBggIBxEAAAAAAQACAwQFEQYhEjEHE0FRcRQiYYGRsRUWMjVCUqHRIzdUkpSywfAXMzZzdIKTJCUmNENTVVdicnWVorPD0vH/xAAaAQEAAwEBAQAAAAAAAAAAAAAAAwQFAQIG/8QAJxEBAAICAQIGAgMBAAAAAAAAAAECAxEEMUEFEyEicYESFDNSkdH/2gAMAwEAAhEDEQA/AO4oiICIviD6iIgIiICIiAiIgIiICIiAiIgIiICIiAiIgIiICIiAiIgIiICIiAiIgIiIMc0scDDJK8MaO0nZR/hOi/Kofz1h1B81yeI961LGxWVzuffj5IrWN+g2er1RYqKURVl3o4JCOINkmAJHesPx00x/p63/ANu1cj10f78R4/zDfeVrq3uHhjPgplmdTMbV7Zpi2n6JodQWe4B5oblS1AZji6uQOxnlyU6Goimz1UjX454PJcf6Nvk1/jH+1dNsP+W9X7VjZeXaniE8WI9I7/W12mOLYIy91wi+Bab0iawrdKvtcVutsdfPXzGFkT5Swl23CBtzJOFoIm5plcx+OvSD/q+d+lD7l8b0mXi01FP8cdJVFqop5REKts/GGE94xywCTvyB2KDp6ZXljg+MPactcMgjtCr71cRbaTrQ0Pkc4NYwnGV5vaKVm09HqtZvaKx1lZIoNnr23GiZUBvC4nD25zwkLW+kTWFZpQWttvt0ddPX1HUMjfKWeceQBx2nbdK2i0bhy1ZrMxPVuSLm51X0i7/4AR/8wZ96mWHpGZUXWKz6mtFRYblNjqWVDuKOYk4Aa/A3O23pxlenG+Iq59e6K5spZYwI5B5kmeZ7lYKOmSt9xHYfcplV1XXPiroKSGMPfJu7Jxwj98qksmq5rjri96dfSRxx21jHNmDyTJxAHcdnNKZIvMxHYbYi0TVWvp6C9iwaZtL7zeMcUsYkDGQtwPlHv3HdjI3UKXUnSTTRNnm0ZRzM5vihrQXge0/ZlSDpCLVdD61pNWwTtZTzUVfSkNqqOb5URPbnAyOY3AO3IKPovWU+pL/qC2y0ccDLVP1TZGSFxk897ckEbfI+1BuSLUda66pNMyQUNPTSXG8VJAhoYD52PrO54HqJO+2ASKOPU/SU+Lr/AIkU3Vk7ROrWtfjHpP7M+hB0pFpektew3qvfaLtb5rPemAnyOd2eMd7HYGdvR2HGcLN0kaum0faqStp6JlW6eqEHA+QsxljnZyAfq9yDbkVTpm/0OpLPBcrc/Mco85hI4o3drXekFZNSXJ1n0/cbnHGJXUdNJOI3HAdwtJxns5ILJFU6Uuz77py33WSJsLquFspjachuezParZAREQEKIgrdQfNkniPetTW2ag+bJPEe9amvnPFv54+BpesqCrqbqySnp5JGCFo4mjbOSqL4IuP5FN7F0St/jW+Cjq7xfGs2HDXHFY9PloYvCceWkZJtPqgaCikoG1vlrDAXlnCHjnjK6Pp2aOXrzG8OxjOPWtHW06J+TV+Lf2qtiv8As+Iefb0mf+aT5+LXBxvxid6bSuW9NFVDQ3fR9ZVPLIKa5NmlcATwsa5rnHA3OADyXUguY9LzWv1FoljxxNfdo2lpGQ4F7AQfRhb7IWn8L2hcfPR/Q5//AEWrdImsrbrWy/F3SsFVcqyqmjw5tM9rYwHA5PEAcZ2zjA7V1X4FtWNrZRfo7PuXMtQ0NR0aanGpbRDxWC4PbFcaVgx1JJ2c0eJJHpJH0hgOn2aldQWiio3v43U9OyJzj9ItaBn7FTTH4W1G2MedT0W7u4u/++4qwqbxTGyfCdHMyWGWMOhkach+eSx6XozT0HXvB62oPG4nnjs+/wBarZvfeMf3Kxin8KTk79IRbefgu/TUJyIar8JF3A93v9gWqdMXztov/jEX6zVuWqqZzqVlZAMT0p4gR3dv3rQ+lu4QPfoyvkeGQsuccsrjyY1pBcT4bph9lpxz8wZvfWMkfE/TrAC5705W+Ko0NNXcQjqaCaOWCYHBaS4NO/8AW9oB7FcydIujmMc46hoSG74bJk+wLRtX6jHSZLFpTSXWTUTpmPr68xlrGsByBvvjIB7MkADbJFlXb7FJJdtK225kPbUGnjn3GHDLQTn3+pXlHVNnomVBIALcu9BHNe6amjpqSKljH4OJgjAPcBha5K+WjFTbGAnrHgR/7p/cD2qhnv5GTzO0xr77CwszTVVdRcJB8o8Mfh++FpekPxz6y/mYP1Gro9JA2mp44mcmtwucaR/HNrP+Zg/UarHHx+XSInr3Hi7W/U2lddXLUFhtAvNHdWM6+JsgY+JzQB6TjbOQDz3xgLIzpUrKcOF20TfIHM3cYIzKwf1iG9ils6UaChv1ZaNUUU1mlil4YJJMyMlZkgOJA2Bwd+Xp5q9m17pGOAyu1Fbi0DPmThxPg0bnwU49aO1RY9UUk9VZJGhzZMVEfBwva7HMjt2HPcbehaT0Q/y411n8s/8ANMvfRsWXvpA1Dqe1Quhss8QhYeDhFRJlpLsd4wfzu/IWPog/lxrv+mn/AL06DP0S08d41DqjUta0SV3wg+mjed+rY0DZvdtwjwC6lgLkFPXO6L9a3Rt1jkGm7xL10FQxhcIpTuRgDnuQRzwGkZwVvsWu9Jvp+uGobbwYzk1DQR6jv6kGq9OFK2ktFu1NTER19qrI3RvBwXtLhlufED7e9femN/W2rS0h+ne6Y48WuVTqe8N6T73Qac04ySe1UtQ2e41Za5jMA7N3xkY4sA8zgjYEq56Z2hlv0wxowG3ynAHow5BG1Hb6zo8vr9T2CB0tiqX5u1Aw7Rkn+NYOzGf3ByNn1bcaW7dGt5r7fMJqWotU0kbwMZBjPZzB9B5LaJI2yxujkaHMcMFp5ELi2rbdX9H1LdqKjD59K3qGWNrCcmhneHAAf7JyB6R6R5wdF6Mfxf2H+hs9y2dav0Y/i/sPL/E2LaEBERAREQYKqmjqoTFLksPPBwoXwBQ/Vk/PVoihvx8eSd3rEyKaXTdukdlzZc4xtIV4+K9s+pL/AGhV4i8/q4f6x/iWufLWNRaVH8V7Z9SX+0Km22101uEnkwcOsxnidnkp6L3XBjpO61iJL5sl41a0zAodbbaGvlglrKSGeSneHwukYHGN2c5HcdgpigVrDNX00Rc8Rlj3ODHluccOOXipUSesFbSwVtNJTVcLJqeVpbJFI3LXA8wQVXurX0Jmhe/reGRrYi7JxxDOHEb7YKxVFUZuqlcC1zYKjPCSOQbuDjKCbT2e3U1G2kp6KCKma4ubExgDQTzOFNa0NGAMAKvFc9gdE1gMrXxsYC75QcBv+t7F4iuvWzOY1gLMvDSM583O52xg49y5qN7NzrSykY2Rpa8AtIwQe1QKqw2qsijiq7dSzRxkuY2SIENJ54ysLa2V3k9RJGGl0D5GtbISMcLTussVwmHGaiFoxB1zRG4uJHdy5pqN7NzrSN8T9N5+Y7f+jt+5WtPS09JEIqSCOCMfRiYGj2BYKGrmqJXte2LhY0EuY8ncjOOSg1ctRm4h/CY2uYAA45ztgDxXRdncLE6CJ0rZXRtMjeTiNwoMlzkgbK2ojYJWOa0BriQeLlvjO2DnZZ6aV1dRyh2WOJdHxNyPWMrkxE9RM7MKHBa6CCunroKSGOrqMddM1gD5MAYye3kPYo0VQ+oio6ckiYuPXYOMcB39px7Upq5/9zRNDW9YCcyvOXecRhu25HP2Lok3K02+60/k9zo4KqL6k0YcB7VSjo90g2QyfF235PYYRj2cldRVrpOp8wfhJnx8+XDxb/8ASoVVXPnpa2Jwiw2EuBjfxY7MHbn4ILWGGOnibDBG2OJgw1jBgAdwCjUVpt1DUVFTR0UEE9QczSRxhrpDknc9u5PtXy8OLaHLS4ZkjB4CQcFwBxhY3VTaGBsnVTCAuId1hJeD2c87Hkgm1NLBVwPgqomTQvGHRyNDmn1Fa27o50e6YSnT9CHA8hHhvs5K4krKwOLW08ReyESvBkOxOdhtvyWN93zMGxMDmDg4sk8XnAHbAxsCEE2hoaS3wNp6Gmip4W8mRMDQPUF5r7bQ3NsTbhSQ1IhkEkYlYHcDxycM8jz3UV9XNKcviAjbVCJpDzknixnGOS+QXYyvdwxjgIeWHfI4e/bG+D2oLbGywVlJT1tNJTVkMc8Egw+ORoc1w9IKhNucsbS6pha3MIlY1j8k5IGD6ckL1UV1RTMjbPHE2WR2G4eS3AGSTtlBMpKWCip46akiZDBGOFkbBhrR3ALMsFFP5TTMlLS0u5tPYVnQEREBERAREQEREBERAUaqpXTSxyxzviexpaC0A5Bx3+AUlEEL4OjEeGveJOsEvWk5dxcs+zbC+TW8TsDZZnvPVyRlxxkh/P3KciCKaGM1UVRk8UTOEDsPcfVk+1eYqExOeGzyCElxEe2AXc+zPapiIIbrewsjYHkCOB0I2HIgDP2LFXUZML3RcbndSIuFpxtnn4qxTGUFfa2SxukZmQwAAtMkYY7i7dgBtyXue3iWSd3XODZuHibgYyMYP2KYBhfUEOagbLLLL1jmveWEObjzS3OPepEEbomcL5XSOzkudj9iyIgixUUcVXNUtJ45cZB5Dvx4rGbflkUXXu6mMtPBwjcg5BzjI3U5EECO2BkrXeUSFjHveyPAAHFnO+M/SK8fBP4LqzUyFnVGIAgbN7OzsVkiCPV03lMHVF7mec1wc3GQQQRz8FidbxM1rauZ87W5OHAAEkY7AOQz7VNRBUijmfVvj8omawU7GF/CPP3dnfHPwUryAMnMkEz4mu4eNjcYdw7DmNttlMwiCI2hY1gbxux1xm9ec48F5ioDG10Ynf1JDg2PAw3PvU1EESSgilGHkkdV1XdtnOfFeXUMjgwmrlMrHZbJhu22MYxhTUQeImGNgaXueR9J3Mr2iICIiAiIgIiICIiAiIgIiICIiAiIgIiICIiAiIgIiICIiAiIgIiICIiAiIgIiICIiD//2Q=="/>
          <p:cNvSpPr>
            <a:spLocks noChangeAspect="1" noChangeArrowheads="1"/>
          </p:cNvSpPr>
          <p:nvPr/>
        </p:nvSpPr>
        <p:spPr bwMode="auto">
          <a:xfrm>
            <a:off x="39688" y="-329407"/>
            <a:ext cx="1529953" cy="690563"/>
          </a:xfrm>
          <a:prstGeom prst="rect">
            <a:avLst/>
          </a:prstGeom>
          <a:noFill/>
        </p:spPr>
        <p:txBody>
          <a:bodyPr vert="horz" wrap="square" lIns="64008" tIns="32004" rIns="64008" bIns="32004" numCol="1" anchor="t" anchorCtr="0" compatLnSpc="1">
            <a:prstTxWarp prst="textNoShape">
              <a:avLst/>
            </a:prstTxWarp>
          </a:bodyPr>
          <a:lstStyle/>
          <a:p>
            <a:endParaRPr lang="en-US"/>
          </a:p>
        </p:txBody>
      </p:sp>
      <p:sp>
        <p:nvSpPr>
          <p:cNvPr id="397" name="Title 396"/>
          <p:cNvSpPr>
            <a:spLocks noGrp="1"/>
          </p:cNvSpPr>
          <p:nvPr>
            <p:ph type="title"/>
          </p:nvPr>
        </p:nvSpPr>
        <p:spPr>
          <a:xfrm>
            <a:off x="179798" y="545077"/>
            <a:ext cx="8229600" cy="700401"/>
          </a:xfrm>
        </p:spPr>
        <p:txBody>
          <a:bodyPr/>
          <a:lstStyle/>
          <a:p>
            <a:r>
              <a:rPr lang="en-US" b="1" dirty="0"/>
              <a:t>How You Can Make Money</a:t>
            </a:r>
            <a:r>
              <a:rPr lang="en-US" dirty="0"/>
              <a:t/>
            </a:r>
            <a:br>
              <a:rPr lang="en-US" dirty="0"/>
            </a:br>
            <a:r>
              <a:rPr lang="en-US" sz="2400" b="1" i="1" dirty="0">
                <a:solidFill>
                  <a:srgbClr val="98050E"/>
                </a:solidFill>
                <a:latin typeface="Arial" pitchFamily="34" charset="0"/>
                <a:cs typeface="Arial" pitchFamily="34" charset="0"/>
              </a:rPr>
              <a:t>4 Reasons Why</a:t>
            </a:r>
          </a:p>
        </p:txBody>
      </p:sp>
      <p:grpSp>
        <p:nvGrpSpPr>
          <p:cNvPr id="280" name="Group 198"/>
          <p:cNvGrpSpPr/>
          <p:nvPr/>
        </p:nvGrpSpPr>
        <p:grpSpPr>
          <a:xfrm>
            <a:off x="3206237" y="2392483"/>
            <a:ext cx="2699995" cy="2710936"/>
            <a:chOff x="5149517" y="3017205"/>
            <a:chExt cx="4235114" cy="3031266"/>
          </a:xfrm>
        </p:grpSpPr>
        <p:sp>
          <p:nvSpPr>
            <p:cNvPr id="281" name="Oval 280"/>
            <p:cNvSpPr/>
            <p:nvPr/>
          </p:nvSpPr>
          <p:spPr>
            <a:xfrm>
              <a:off x="5149517" y="3017205"/>
              <a:ext cx="4235114" cy="3031266"/>
            </a:xfrm>
            <a:prstGeom prst="ellipse">
              <a:avLst/>
            </a:prstGeom>
            <a:blipFill>
              <a:blip r:embed="rId3" cstate="print"/>
              <a:stretch>
                <a:fillRect/>
              </a:stretch>
            </a:blipFill>
            <a:ln>
              <a:noFill/>
            </a:ln>
            <a:effectLst>
              <a:outerShdw blurRad="584200" sx="112000" sy="112000" algn="ctr" rotWithShape="0">
                <a:schemeClr val="bg1">
                  <a:alpha val="64000"/>
                </a:schemeClr>
              </a:outerShdw>
            </a:effectLst>
          </p:spPr>
          <p:style>
            <a:lnRef idx="1">
              <a:schemeClr val="accent1"/>
            </a:lnRef>
            <a:fillRef idx="3">
              <a:schemeClr val="accent1"/>
            </a:fillRef>
            <a:effectRef idx="2">
              <a:schemeClr val="accent1"/>
            </a:effectRef>
            <a:fontRef idx="minor">
              <a:schemeClr val="lt1"/>
            </a:fontRef>
          </p:style>
          <p:txBody>
            <a:bodyPr wrap="none" tIns="91440" anchor="ctr" anchorCtr="0">
              <a:noAutofit/>
            </a:bodyPr>
            <a:lstStyle/>
            <a:p>
              <a:pPr algn="ct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3" name="Text Box 31"/>
            <p:cNvSpPr txBox="1">
              <a:spLocks noChangeArrowheads="1"/>
            </p:cNvSpPr>
            <p:nvPr/>
          </p:nvSpPr>
          <p:spPr bwMode="auto">
            <a:xfrm>
              <a:off x="5884737" y="3536819"/>
              <a:ext cx="2814132" cy="1755134"/>
            </a:xfrm>
            <a:prstGeom prst="rect">
              <a:avLst/>
            </a:prstGeom>
            <a:noFill/>
            <a:ln w="9525">
              <a:noFill/>
              <a:miter lim="800000"/>
              <a:headEnd/>
              <a:tailEnd/>
            </a:ln>
            <a:effectLst/>
          </p:spPr>
          <p:txBody>
            <a:bodyPr wrap="none">
              <a:spAutoFit/>
            </a:bodyPr>
            <a:lstStyle/>
            <a:p>
              <a:pPr algn="ctr" fontAlgn="auto">
                <a:spcBef>
                  <a:spcPts val="0"/>
                </a:spcBef>
                <a:spcAft>
                  <a:spcPts val="0"/>
                </a:spcAft>
              </a:pPr>
              <a:r>
                <a:rPr lang="en-US" sz="2400" b="1" dirty="0">
                  <a:solidFill>
                    <a:schemeClr val="bg1"/>
                  </a:solidFill>
                  <a:latin typeface="Arial"/>
                </a:rPr>
                <a:t>For </a:t>
              </a:r>
            </a:p>
            <a:p>
              <a:pPr algn="ctr" fontAlgn="auto">
                <a:spcBef>
                  <a:spcPts val="0"/>
                </a:spcBef>
                <a:spcAft>
                  <a:spcPts val="0"/>
                </a:spcAft>
              </a:pPr>
              <a:r>
                <a:rPr lang="en-US" sz="2400" b="1" dirty="0">
                  <a:solidFill>
                    <a:schemeClr val="bg1"/>
                  </a:solidFill>
                  <a:latin typeface="Arial"/>
                </a:rPr>
                <a:t>New &amp;</a:t>
              </a:r>
              <a:br>
                <a:rPr lang="en-US" sz="2400" b="1" dirty="0">
                  <a:solidFill>
                    <a:schemeClr val="bg1"/>
                  </a:solidFill>
                  <a:latin typeface="Arial"/>
                </a:rPr>
              </a:br>
              <a:r>
                <a:rPr lang="en-US" sz="2400" b="1" dirty="0">
                  <a:solidFill>
                    <a:schemeClr val="bg1"/>
                  </a:solidFill>
                  <a:latin typeface="Arial"/>
                </a:rPr>
                <a:t>Existing</a:t>
              </a:r>
            </a:p>
            <a:p>
              <a:pPr algn="ctr" fontAlgn="auto">
                <a:spcBef>
                  <a:spcPts val="0"/>
                </a:spcBef>
                <a:spcAft>
                  <a:spcPts val="0"/>
                </a:spcAft>
              </a:pPr>
              <a:r>
                <a:rPr lang="en-US" sz="2400" b="1" dirty="0">
                  <a:solidFill>
                    <a:schemeClr val="bg1"/>
                  </a:solidFill>
                  <a:latin typeface="Arial"/>
                </a:rPr>
                <a:t>Customers</a:t>
              </a:r>
            </a:p>
          </p:txBody>
        </p:sp>
      </p:grpSp>
      <p:pic>
        <p:nvPicPr>
          <p:cNvPr id="202" name="Picture 2" descr="C:\Documents and Settings\lboren\Local Settings\Temporary Internet Files\Content.IE5\KDJFJBMY\MM900236228[1].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737" y="1547241"/>
            <a:ext cx="1979016" cy="1023629"/>
          </a:xfrm>
          <a:prstGeom prst="rect">
            <a:avLst/>
          </a:prstGeom>
          <a:noFill/>
          <a:extLst>
            <a:ext uri="{909E8E84-426E-40DD-AFC4-6F175D3DCCD1}">
              <a14:hiddenFill xmlns:a14="http://schemas.microsoft.com/office/drawing/2010/main" xmlns="">
                <a:solidFill>
                  <a:srgbClr val="FFFFFF"/>
                </a:solidFill>
              </a14:hiddenFill>
            </a:ext>
          </a:extLst>
        </p:spPr>
      </p:pic>
      <p:pic>
        <p:nvPicPr>
          <p:cNvPr id="203" name="Picture 8" descr="C:\Documents and Settings\lboren\Local Settings\Temporary Internet Files\Content.IE5\B55PGNSA\MP900387806[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33145" y="1547242"/>
            <a:ext cx="1476812" cy="1053766"/>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736" y="4699709"/>
            <a:ext cx="1354719" cy="14180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8" name="Picture 6" descr="C:\Documents and Settings\lboren\Local Settings\Temporary Internet Files\Content.IE5\B55PGNSA\MP900341915[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26421" y="4805707"/>
            <a:ext cx="1690260" cy="12060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598605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2054" y="551804"/>
            <a:ext cx="8229600" cy="804044"/>
          </a:xfrm>
        </p:spPr>
        <p:txBody>
          <a:bodyPr anchor="ctr"/>
          <a:lstStyle/>
          <a:p>
            <a:r>
              <a:rPr lang="en-US" b="1" dirty="0">
                <a:latin typeface="Arial" pitchFamily="34" charset="0"/>
                <a:cs typeface="Arial" pitchFamily="34" charset="0"/>
              </a:rPr>
              <a:t>Why Your Customers Need It</a:t>
            </a:r>
            <a:br>
              <a:rPr lang="en-US" b="1" dirty="0">
                <a:latin typeface="Arial" pitchFamily="34" charset="0"/>
                <a:cs typeface="Arial" pitchFamily="34" charset="0"/>
              </a:rPr>
            </a:br>
            <a:r>
              <a:rPr lang="en-US" sz="2400" b="1" i="1" dirty="0" err="1">
                <a:solidFill>
                  <a:srgbClr val="610206"/>
                </a:solidFill>
                <a:latin typeface="Arial" pitchFamily="34" charset="0"/>
                <a:cs typeface="Arial" pitchFamily="34" charset="0"/>
              </a:rPr>
              <a:t>Scopia</a:t>
            </a:r>
            <a:r>
              <a:rPr lang="en-US" sz="2400" b="1" i="1" dirty="0">
                <a:solidFill>
                  <a:srgbClr val="610206"/>
                </a:solidFill>
                <a:latin typeface="Arial" pitchFamily="34" charset="0"/>
                <a:cs typeface="Arial" pitchFamily="34" charset="0"/>
              </a:rPr>
              <a:t> XT5000 with IP Office</a:t>
            </a:r>
            <a:endParaRPr lang="en-US" sz="2400" b="1" i="1" dirty="0">
              <a:solidFill>
                <a:srgbClr val="610206"/>
              </a:solidFill>
            </a:endParaRPr>
          </a:p>
        </p:txBody>
      </p:sp>
      <p:sp>
        <p:nvSpPr>
          <p:cNvPr id="2" name="Content Placeholder 1"/>
          <p:cNvSpPr>
            <a:spLocks noGrp="1"/>
          </p:cNvSpPr>
          <p:nvPr>
            <p:ph idx="1"/>
          </p:nvPr>
        </p:nvSpPr>
        <p:spPr>
          <a:xfrm>
            <a:off x="236482" y="1450426"/>
            <a:ext cx="5360274" cy="4840013"/>
          </a:xfrm>
        </p:spPr>
        <p:txBody>
          <a:bodyPr>
            <a:noAutofit/>
          </a:bodyPr>
          <a:lstStyle/>
          <a:p>
            <a:r>
              <a:rPr lang="en-US" b="1" dirty="0"/>
              <a:t>Increase productivity</a:t>
            </a:r>
          </a:p>
          <a:p>
            <a:r>
              <a:rPr lang="en-US" b="1" dirty="0"/>
              <a:t>Enrich customer service</a:t>
            </a:r>
          </a:p>
          <a:p>
            <a:r>
              <a:rPr lang="en-US" b="1" dirty="0"/>
              <a:t>Improve teamwork, collaboration</a:t>
            </a:r>
          </a:p>
          <a:p>
            <a:r>
              <a:rPr lang="en-US" b="1" dirty="0"/>
              <a:t>Supports  BYOD trends</a:t>
            </a:r>
          </a:p>
          <a:p>
            <a:r>
              <a:rPr lang="en-US" b="1" dirty="0"/>
              <a:t>Manage costs via reduced travel</a:t>
            </a:r>
          </a:p>
          <a:p>
            <a:r>
              <a:rPr lang="en-US" b="1" dirty="0"/>
              <a:t>Connect with video beyond company walls</a:t>
            </a:r>
          </a:p>
          <a:p>
            <a:r>
              <a:rPr lang="en-US" b="1" dirty="0"/>
              <a:t>Enables work/life balance</a:t>
            </a:r>
          </a:p>
          <a:p>
            <a:r>
              <a:rPr lang="en-US" b="1" dirty="0"/>
              <a:t>Strengthen relationships</a:t>
            </a:r>
          </a:p>
          <a:p>
            <a:r>
              <a:rPr lang="en-US" b="1" dirty="0"/>
              <a:t>Enhance company image with cutting edge technology</a:t>
            </a:r>
          </a:p>
          <a:p>
            <a:endParaRPr lang="en-US" b="1" dirty="0"/>
          </a:p>
        </p:txBody>
      </p:sp>
      <p:pic>
        <p:nvPicPr>
          <p:cNvPr id="7" name="Picture 2" descr="C:\Documents and Settings\bwenk\Desktop\PRODUCT LAUNCHES\IPO VIDEO SOLUTION_SCOPIA\3 Busienss People.jpg"/>
          <p:cNvPicPr>
            <a:picLocks noChangeAspect="1" noChangeArrowheads="1"/>
          </p:cNvPicPr>
          <p:nvPr/>
        </p:nvPicPr>
        <p:blipFill>
          <a:blip r:embed="rId3" cstate="print"/>
          <a:srcRect/>
          <a:stretch>
            <a:fillRect/>
          </a:stretch>
        </p:blipFill>
        <p:spPr bwMode="auto">
          <a:xfrm>
            <a:off x="5666009" y="1923398"/>
            <a:ext cx="3081069" cy="3260123"/>
          </a:xfrm>
          <a:prstGeom prst="rect">
            <a:avLst/>
          </a:prstGeom>
          <a:noFill/>
          <a:effectLst>
            <a:outerShdw blurRad="317500" dist="38100" dir="2700000" sx="102000" sy="102000" algn="tl" rotWithShape="0">
              <a:prstClr val="black">
                <a:alpha val="40000"/>
              </a:prstClr>
            </a:outerShdw>
          </a:effectLst>
        </p:spPr>
      </p:pic>
    </p:spTree>
    <p:extLst>
      <p:ext uri="{BB962C8B-B14F-4D97-AF65-F5344CB8AC3E}">
        <p14:creationId xmlns:p14="http://schemas.microsoft.com/office/powerpoint/2010/main" xmlns="" val="401857768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2054" y="551804"/>
            <a:ext cx="8229600" cy="804044"/>
          </a:xfrm>
        </p:spPr>
        <p:txBody>
          <a:bodyPr anchor="ctr"/>
          <a:lstStyle/>
          <a:p>
            <a:r>
              <a:rPr lang="en-US" b="1" dirty="0">
                <a:latin typeface="Arial" pitchFamily="34" charset="0"/>
                <a:cs typeface="Arial" pitchFamily="34" charset="0"/>
              </a:rPr>
              <a:t>Why You Need To Sell It</a:t>
            </a:r>
            <a:br>
              <a:rPr lang="en-US" b="1" dirty="0">
                <a:latin typeface="Arial" pitchFamily="34" charset="0"/>
                <a:cs typeface="Arial" pitchFamily="34" charset="0"/>
              </a:rPr>
            </a:br>
            <a:r>
              <a:rPr lang="en-US" sz="2400" b="1" i="1" dirty="0" err="1">
                <a:solidFill>
                  <a:srgbClr val="610206"/>
                </a:solidFill>
                <a:latin typeface="Arial" pitchFamily="34" charset="0"/>
                <a:cs typeface="Arial" pitchFamily="34" charset="0"/>
              </a:rPr>
              <a:t>Scopia</a:t>
            </a:r>
            <a:r>
              <a:rPr lang="en-US" sz="2400" b="1" i="1" dirty="0">
                <a:solidFill>
                  <a:srgbClr val="610206"/>
                </a:solidFill>
                <a:latin typeface="Arial" pitchFamily="34" charset="0"/>
                <a:cs typeface="Arial" pitchFamily="34" charset="0"/>
              </a:rPr>
              <a:t> XT5000 with IP Office</a:t>
            </a:r>
            <a:endParaRPr lang="en-US" sz="2400" b="1" i="1" dirty="0">
              <a:solidFill>
                <a:srgbClr val="610206"/>
              </a:solidFill>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857" t="41107" r="51428" b="17786"/>
          <a:stretch/>
        </p:blipFill>
        <p:spPr bwMode="auto">
          <a:xfrm>
            <a:off x="5023642" y="1213949"/>
            <a:ext cx="3915407" cy="31215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ontent Placeholder 1"/>
          <p:cNvSpPr>
            <a:spLocks noGrp="1"/>
          </p:cNvSpPr>
          <p:nvPr>
            <p:ph idx="1"/>
          </p:nvPr>
        </p:nvSpPr>
        <p:spPr>
          <a:xfrm>
            <a:off x="78814" y="1495082"/>
            <a:ext cx="5186869" cy="4306617"/>
          </a:xfrm>
        </p:spPr>
        <p:txBody>
          <a:bodyPr>
            <a:noAutofit/>
          </a:bodyPr>
          <a:lstStyle/>
          <a:p>
            <a:r>
              <a:rPr lang="en-US" b="1" dirty="0"/>
              <a:t>Unique SME value prop: desktop / mobile video</a:t>
            </a:r>
          </a:p>
          <a:p>
            <a:pPr lvl="1"/>
            <a:r>
              <a:rPr lang="en-US" dirty="0"/>
              <a:t>Nothing available at this price point from competitors</a:t>
            </a:r>
          </a:p>
          <a:p>
            <a:r>
              <a:rPr lang="en-US" b="1" dirty="0"/>
              <a:t>Drive incremental revenue via expanded, high-margin UC offer</a:t>
            </a:r>
          </a:p>
          <a:p>
            <a:r>
              <a:rPr lang="en-US" b="1" dirty="0"/>
              <a:t>Exceptional user experience</a:t>
            </a:r>
          </a:p>
          <a:p>
            <a:r>
              <a:rPr lang="en-US" b="1" dirty="0"/>
              <a:t>Quick &amp; easy to sell, install and service</a:t>
            </a:r>
          </a:p>
          <a:p>
            <a:r>
              <a:rPr lang="en-US" b="1" dirty="0"/>
              <a:t>Re-energize your customer base with an upgrade trigger</a:t>
            </a:r>
          </a:p>
        </p:txBody>
      </p:sp>
      <p:sp>
        <p:nvSpPr>
          <p:cNvPr id="5" name="Rectangle 4"/>
          <p:cNvSpPr/>
          <p:nvPr/>
        </p:nvSpPr>
        <p:spPr>
          <a:xfrm>
            <a:off x="5328745" y="4288221"/>
            <a:ext cx="3436883" cy="2049517"/>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73038" algn="ctr">
              <a:lnSpc>
                <a:spcPct val="90000"/>
              </a:lnSpc>
            </a:pPr>
            <a:r>
              <a:rPr lang="en-US" sz="2000" b="1" u="sng" dirty="0"/>
              <a:t>Key Differentiators</a:t>
            </a:r>
          </a:p>
          <a:p>
            <a:pPr marL="173038" indent="-173038" algn="ctr">
              <a:lnSpc>
                <a:spcPct val="90000"/>
              </a:lnSpc>
              <a:buFont typeface="Arial" pitchFamily="34" charset="0"/>
              <a:buChar char="•"/>
            </a:pPr>
            <a:endParaRPr lang="en-US" dirty="0"/>
          </a:p>
          <a:p>
            <a:pPr marL="346075" indent="-173038">
              <a:lnSpc>
                <a:spcPct val="90000"/>
              </a:lnSpc>
              <a:buFont typeface="Arial" pitchFamily="34" charset="0"/>
              <a:buChar char="•"/>
            </a:pPr>
            <a:r>
              <a:rPr lang="en-US" dirty="0"/>
              <a:t>Business quality video</a:t>
            </a:r>
          </a:p>
          <a:p>
            <a:pPr marL="346075" indent="-173038">
              <a:lnSpc>
                <a:spcPct val="90000"/>
              </a:lnSpc>
              <a:buFont typeface="Arial" pitchFamily="34" charset="0"/>
              <a:buChar char="•"/>
            </a:pPr>
            <a:r>
              <a:rPr lang="en-US" dirty="0"/>
              <a:t>Highly secure</a:t>
            </a:r>
          </a:p>
          <a:p>
            <a:pPr marL="346075" indent="-173038">
              <a:lnSpc>
                <a:spcPct val="90000"/>
              </a:lnSpc>
              <a:buFont typeface="Arial" pitchFamily="34" charset="0"/>
              <a:buChar char="•"/>
            </a:pPr>
            <a:r>
              <a:rPr lang="en-US" dirty="0"/>
              <a:t>Works with room systems</a:t>
            </a:r>
          </a:p>
          <a:p>
            <a:pPr marL="346075" indent="-173038">
              <a:lnSpc>
                <a:spcPct val="90000"/>
              </a:lnSpc>
              <a:buFont typeface="Arial" pitchFamily="34" charset="0"/>
              <a:buChar char="•"/>
            </a:pPr>
            <a:r>
              <a:rPr lang="en-US" dirty="0"/>
              <a:t>Robust mobile client capabilities</a:t>
            </a:r>
          </a:p>
        </p:txBody>
      </p:sp>
    </p:spTree>
    <p:extLst>
      <p:ext uri="{BB962C8B-B14F-4D97-AF65-F5344CB8AC3E}">
        <p14:creationId xmlns:p14="http://schemas.microsoft.com/office/powerpoint/2010/main" xmlns="" val="40185776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a:spLocks/>
          </p:cNvSpPr>
          <p:nvPr/>
        </p:nvSpPr>
        <p:spPr>
          <a:xfrm>
            <a:off x="218941" y="1245477"/>
            <a:ext cx="6014434" cy="5344510"/>
          </a:xfrm>
          <a:prstGeom prst="rect">
            <a:avLst/>
          </a:prstGeom>
        </p:spPr>
        <p:txBody>
          <a:bodyPr>
            <a:normAutofit fontScale="77500" lnSpcReduction="20000"/>
          </a:bodyPr>
          <a:lstStyle/>
          <a:p>
            <a:pPr marL="365760" marR="0" lvl="0" indent="-365760" algn="l" defTabSz="914400" rtl="0" eaLnBrk="1" fontAlgn="auto" latinLnBrk="0" hangingPunct="1">
              <a:lnSpc>
                <a:spcPct val="120000"/>
              </a:lnSpc>
              <a:spcBef>
                <a:spcPts val="600"/>
              </a:spcBef>
              <a:spcAft>
                <a:spcPts val="0"/>
              </a:spcAft>
              <a:buClr>
                <a:schemeClr val="accent1"/>
              </a:buClr>
              <a:buSzTx/>
              <a:tabLst/>
              <a:defRPr/>
            </a:pPr>
            <a:r>
              <a:rPr kumimoji="0" lang="en-US" sz="2400" b="1" i="0" u="none" strike="noStrike" kern="1200" cap="none" spc="0" normalizeH="0" baseline="0" noProof="0" dirty="0" err="1">
                <a:ln>
                  <a:noFill/>
                </a:ln>
                <a:solidFill>
                  <a:srgbClr val="610206"/>
                </a:solidFill>
                <a:effectLst/>
                <a:uLnTx/>
                <a:uFillTx/>
                <a:latin typeface="+mn-lt"/>
                <a:ea typeface="+mn-ea"/>
                <a:cs typeface="+mn-cs"/>
              </a:rPr>
              <a:t>Scopia</a:t>
            </a:r>
            <a:r>
              <a:rPr kumimoji="0" lang="en-US" sz="2400" b="1" i="0" u="none" strike="noStrike" kern="1200" cap="none" spc="0" normalizeH="0" noProof="0" dirty="0">
                <a:ln>
                  <a:noFill/>
                </a:ln>
                <a:solidFill>
                  <a:srgbClr val="610206"/>
                </a:solidFill>
                <a:effectLst/>
                <a:uLnTx/>
                <a:uFillTx/>
                <a:latin typeface="+mn-lt"/>
                <a:ea typeface="+mn-ea"/>
                <a:cs typeface="+mn-cs"/>
              </a:rPr>
              <a:t> XT5000 with SMB9 Desktop/Mobile SW:</a:t>
            </a:r>
          </a:p>
          <a:p>
            <a:pPr marL="393700" lvl="1" indent="-282575">
              <a:lnSpc>
                <a:spcPct val="120000"/>
              </a:lnSpc>
              <a:spcBef>
                <a:spcPts val="600"/>
              </a:spcBef>
              <a:buClr>
                <a:schemeClr val="accent1"/>
              </a:buClr>
              <a:buFont typeface="Webdings" pitchFamily="18" charset="2"/>
              <a:buChar char="4"/>
              <a:defRPr/>
            </a:pPr>
            <a:r>
              <a:rPr lang="en-US" sz="2400" b="1" dirty="0"/>
              <a:t>HD Video Conferencing Room System</a:t>
            </a:r>
          </a:p>
          <a:p>
            <a:pPr marL="393700" lvl="1" indent="-282575">
              <a:lnSpc>
                <a:spcPct val="120000"/>
              </a:lnSpc>
              <a:spcBef>
                <a:spcPts val="600"/>
              </a:spcBef>
              <a:buClr>
                <a:schemeClr val="accent1"/>
              </a:buClr>
              <a:buFont typeface="Webdings" pitchFamily="18" charset="2"/>
              <a:buChar char="4"/>
              <a:defRPr/>
            </a:pPr>
            <a:r>
              <a:rPr lang="en-US" sz="2400" b="1" dirty="0"/>
              <a:t>Dual 1080p 60 video &amp; content</a:t>
            </a:r>
          </a:p>
          <a:p>
            <a:pPr marL="393700" lvl="1" indent="-282575">
              <a:lnSpc>
                <a:spcPct val="120000"/>
              </a:lnSpc>
              <a:spcBef>
                <a:spcPts val="600"/>
              </a:spcBef>
              <a:buClr>
                <a:schemeClr val="accent1"/>
              </a:buClr>
              <a:buFont typeface="Webdings" pitchFamily="18" charset="2"/>
              <a:buChar char="4"/>
              <a:defRPr/>
            </a:pPr>
            <a:r>
              <a:rPr lang="en-US" sz="2400" b="1" dirty="0"/>
              <a:t>H.264 High Profile &amp; Scalable Video Coding</a:t>
            </a:r>
          </a:p>
          <a:p>
            <a:pPr marL="393700" lvl="1" indent="-282575">
              <a:lnSpc>
                <a:spcPct val="120000"/>
              </a:lnSpc>
              <a:spcBef>
                <a:spcPts val="600"/>
              </a:spcBef>
              <a:buClr>
                <a:schemeClr val="accent1"/>
              </a:buClr>
              <a:buFont typeface="Webdings" pitchFamily="18" charset="2"/>
              <a:buChar char="4"/>
              <a:defRPr/>
            </a:pPr>
            <a:r>
              <a:rPr lang="en-US" sz="2400" b="1" dirty="0"/>
              <a:t>9 participant MCU (8 + the MCU)</a:t>
            </a:r>
          </a:p>
          <a:p>
            <a:pPr marL="393700" lvl="1" indent="-282575">
              <a:lnSpc>
                <a:spcPct val="120000"/>
              </a:lnSpc>
              <a:spcBef>
                <a:spcPts val="600"/>
              </a:spcBef>
              <a:buClr>
                <a:schemeClr val="accent1"/>
              </a:buClr>
              <a:buFont typeface="Webdings" pitchFamily="18" charset="2"/>
              <a:buChar char="4"/>
              <a:defRPr/>
            </a:pPr>
            <a:r>
              <a:rPr lang="en-US" sz="2400" b="1" dirty="0"/>
              <a:t>Dual display support</a:t>
            </a:r>
          </a:p>
          <a:p>
            <a:pPr marL="393700" lvl="1" indent="-282575">
              <a:lnSpc>
                <a:spcPct val="120000"/>
              </a:lnSpc>
              <a:spcBef>
                <a:spcPts val="600"/>
              </a:spcBef>
              <a:buClr>
                <a:schemeClr val="accent1"/>
              </a:buClr>
              <a:buFont typeface="Webdings" pitchFamily="18" charset="2"/>
              <a:buChar char="4"/>
              <a:defRPr/>
            </a:pPr>
            <a:r>
              <a:rPr lang="en-US" sz="2400" b="1" dirty="0"/>
              <a:t>PTZ</a:t>
            </a:r>
            <a:r>
              <a:rPr lang="en-US" sz="2400" b="1" dirty="0"/>
              <a:t> camera with 10X optical zoom</a:t>
            </a:r>
            <a:endParaRPr lang="en-US" sz="2800" b="1" dirty="0">
              <a:solidFill>
                <a:srgbClr val="610206"/>
              </a:solidFill>
            </a:endParaRPr>
          </a:p>
          <a:p>
            <a:pPr marL="393700" lvl="1" indent="-282575">
              <a:lnSpc>
                <a:spcPct val="120000"/>
              </a:lnSpc>
              <a:spcBef>
                <a:spcPts val="600"/>
              </a:spcBef>
              <a:buClr>
                <a:schemeClr val="accent1"/>
              </a:buClr>
              <a:buFont typeface="Webdings" pitchFamily="18" charset="2"/>
              <a:buChar char="4"/>
              <a:defRPr/>
            </a:pPr>
            <a:r>
              <a:rPr lang="en-US" sz="2400" b="1" dirty="0"/>
              <a:t>BYOD HD video conferencing</a:t>
            </a:r>
          </a:p>
          <a:p>
            <a:pPr marL="393700" lvl="1" indent="-282575">
              <a:lnSpc>
                <a:spcPct val="120000"/>
              </a:lnSpc>
              <a:spcBef>
                <a:spcPts val="600"/>
              </a:spcBef>
              <a:buClr>
                <a:schemeClr val="accent1"/>
              </a:buClr>
              <a:buFont typeface="Webdings" pitchFamily="18" charset="2"/>
              <a:buChar char="4"/>
              <a:defRPr/>
            </a:pPr>
            <a:r>
              <a:rPr lang="en-US" sz="2400" b="1" dirty="0"/>
              <a:t>Desktop sharing capability</a:t>
            </a:r>
          </a:p>
          <a:p>
            <a:pPr marL="393700" lvl="1" indent="-282575">
              <a:lnSpc>
                <a:spcPct val="120000"/>
              </a:lnSpc>
              <a:spcBef>
                <a:spcPts val="600"/>
              </a:spcBef>
              <a:buClr>
                <a:schemeClr val="accent1"/>
              </a:buClr>
              <a:buFont typeface="Webdings" pitchFamily="18" charset="2"/>
              <a:buChar char="4"/>
              <a:defRPr/>
            </a:pPr>
            <a:r>
              <a:rPr lang="en-US" sz="2400" b="1" dirty="0"/>
              <a:t>Continual presence </a:t>
            </a:r>
          </a:p>
          <a:p>
            <a:pPr marL="393700" lvl="1" indent="-282575">
              <a:lnSpc>
                <a:spcPct val="120000"/>
              </a:lnSpc>
              <a:spcBef>
                <a:spcPts val="600"/>
              </a:spcBef>
              <a:buClr>
                <a:schemeClr val="accent1"/>
              </a:buClr>
              <a:buFont typeface="Webdings" pitchFamily="18" charset="2"/>
              <a:buChar char="4"/>
              <a:defRPr/>
            </a:pPr>
            <a:r>
              <a:rPr lang="en-US" sz="2400" b="1" dirty="0"/>
              <a:t>No client licenses, free apps</a:t>
            </a:r>
          </a:p>
          <a:p>
            <a:pPr marL="393700" lvl="1" indent="-282575">
              <a:lnSpc>
                <a:spcPct val="120000"/>
              </a:lnSpc>
              <a:spcBef>
                <a:spcPts val="600"/>
              </a:spcBef>
              <a:buClr>
                <a:schemeClr val="accent1"/>
              </a:buClr>
              <a:buFont typeface="Webdings" pitchFamily="18" charset="2"/>
              <a:buChar char="4"/>
              <a:defRPr/>
            </a:pPr>
            <a:r>
              <a:rPr lang="en-US" sz="2400" b="1" dirty="0"/>
              <a:t>PC, Mac, </a:t>
            </a:r>
            <a:r>
              <a:rPr lang="en-US" sz="2400" b="1" dirty="0" err="1"/>
              <a:t>iOS</a:t>
            </a:r>
            <a:r>
              <a:rPr lang="en-US" sz="2400" b="1" dirty="0"/>
              <a:t>, Android support </a:t>
            </a:r>
          </a:p>
          <a:p>
            <a:pPr marL="393700" lvl="1" indent="-282575">
              <a:lnSpc>
                <a:spcPct val="120000"/>
              </a:lnSpc>
              <a:spcBef>
                <a:spcPts val="600"/>
              </a:spcBef>
              <a:buClr>
                <a:schemeClr val="accent1"/>
              </a:buClr>
              <a:buFont typeface="Webdings" pitchFamily="18" charset="2"/>
              <a:buChar char="4"/>
              <a:defRPr/>
            </a:pPr>
            <a:r>
              <a:rPr lang="en-US" sz="2400" b="1" dirty="0"/>
              <a:t>Secure firewall traversal</a:t>
            </a:r>
          </a:p>
          <a:p>
            <a:pPr marL="393700" lvl="1" indent="-282575">
              <a:lnSpc>
                <a:spcPct val="120000"/>
              </a:lnSpc>
              <a:spcBef>
                <a:spcPts val="600"/>
              </a:spcBef>
              <a:buClr>
                <a:schemeClr val="accent1"/>
              </a:buClr>
              <a:buFont typeface="Webdings" pitchFamily="18" charset="2"/>
              <a:buChar char="4"/>
              <a:defRPr/>
            </a:pPr>
            <a:r>
              <a:rPr lang="en-US" sz="2400" b="1" dirty="0"/>
              <a:t>Optimized for internet/wireless networks</a:t>
            </a:r>
          </a:p>
        </p:txBody>
      </p:sp>
      <p:sp>
        <p:nvSpPr>
          <p:cNvPr id="26" name="Title 1"/>
          <p:cNvSpPr txBox="1">
            <a:spLocks/>
          </p:cNvSpPr>
          <p:nvPr/>
        </p:nvSpPr>
        <p:spPr>
          <a:xfrm>
            <a:off x="409907" y="409905"/>
            <a:ext cx="8229600" cy="89863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mj-ea"/>
                <a:cs typeface="+mj-cs"/>
              </a:rPr>
              <a:t>The Solution:  </a:t>
            </a:r>
            <a:endParaRPr kumimoji="0" lang="en-US" sz="2800" b="0" i="0" u="none" strike="noStrike" kern="1200" cap="none" spc="0" normalizeH="0" baseline="0" noProof="0" dirty="0">
              <a:ln>
                <a:noFill/>
              </a:ln>
              <a:solidFill>
                <a:srgbClr val="98050E"/>
              </a:solidFill>
              <a:effectLst/>
              <a:uLnTx/>
              <a:uFillTx/>
              <a:latin typeface="+mj-lt"/>
              <a:ea typeface="+mj-ea"/>
              <a:cs typeface="+mj-cs"/>
            </a:endParaRPr>
          </a:p>
        </p:txBody>
      </p:sp>
      <p:pic>
        <p:nvPicPr>
          <p:cNvPr id="29" name="Picture 4" descr="C:\Users\katalinh.RADVISION\My Work\xt5000\xt5000_all.png"/>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6130344" y="734095"/>
            <a:ext cx="2698345" cy="177261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5219700" y="3142445"/>
            <a:ext cx="3771900" cy="2661276"/>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b="1" dirty="0"/>
              <a:t>Avaya IP Office </a:t>
            </a:r>
            <a:r>
              <a:rPr lang="en-US" b="1" u="sng" dirty="0"/>
              <a:t>Requirements/Restrictions</a:t>
            </a:r>
          </a:p>
          <a:p>
            <a:pPr algn="ctr">
              <a:lnSpc>
                <a:spcPct val="90000"/>
              </a:lnSpc>
            </a:pPr>
            <a:endParaRPr lang="en-US" b="1" dirty="0"/>
          </a:p>
          <a:p>
            <a:pPr marL="285750" indent="-285750">
              <a:lnSpc>
                <a:spcPct val="90000"/>
              </a:lnSpc>
              <a:buFont typeface="Arial"/>
              <a:buChar char="•"/>
            </a:pPr>
            <a:r>
              <a:rPr lang="en-US" sz="1600" b="1" dirty="0"/>
              <a:t>Essential Edition or higher </a:t>
            </a:r>
          </a:p>
          <a:p>
            <a:pPr marL="285750" indent="-285750">
              <a:lnSpc>
                <a:spcPct val="90000"/>
              </a:lnSpc>
              <a:buFont typeface="Arial"/>
              <a:buChar char="•"/>
            </a:pPr>
            <a:r>
              <a:rPr lang="en-US" sz="1600" b="1" dirty="0"/>
              <a:t>IP Office 8.1FP1 (SP3)</a:t>
            </a:r>
          </a:p>
          <a:p>
            <a:pPr marL="285750" indent="-285750">
              <a:lnSpc>
                <a:spcPct val="90000"/>
              </a:lnSpc>
              <a:buFont typeface="Arial"/>
              <a:buChar char="•"/>
            </a:pPr>
            <a:r>
              <a:rPr lang="en-US" sz="1600" b="1" dirty="0"/>
              <a:t>Registers as Avaya SIP endpoint; no 3</a:t>
            </a:r>
            <a:r>
              <a:rPr lang="en-US" sz="1600" b="1" baseline="30000" dirty="0"/>
              <a:t>rd</a:t>
            </a:r>
            <a:r>
              <a:rPr lang="en-US" sz="1600" b="1" dirty="0"/>
              <a:t> party SIP license needed</a:t>
            </a:r>
          </a:p>
          <a:p>
            <a:pPr marL="285750" indent="-285750">
              <a:lnSpc>
                <a:spcPct val="90000"/>
              </a:lnSpc>
              <a:buFont typeface="Arial"/>
              <a:buChar char="•"/>
            </a:pPr>
            <a:r>
              <a:rPr lang="en-US" sz="1600" b="1" dirty="0"/>
              <a:t>IP Office video soft client not supported</a:t>
            </a:r>
          </a:p>
        </p:txBody>
      </p:sp>
    </p:spTree>
    <p:extLst>
      <p:ext uri="{BB962C8B-B14F-4D97-AF65-F5344CB8AC3E}">
        <p14:creationId xmlns:p14="http://schemas.microsoft.com/office/powerpoint/2010/main" xmlns="" val="2287344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D3BD16-965F-4508-A575-BCB4205BB225}" type="slidenum">
              <a:rPr lang="he-IL">
                <a:solidFill>
                  <a:prstClr val="black"/>
                </a:solidFill>
                <a:latin typeface="Arial"/>
              </a:rPr>
              <a:pPr/>
              <a:t>8</a:t>
            </a:fld>
            <a:endParaRPr lang="he-IL" dirty="0">
              <a:solidFill>
                <a:prstClr val="black"/>
              </a:solidFill>
              <a:latin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xmlns="" val="211929832"/>
              </p:ext>
            </p:extLst>
          </p:nvPr>
        </p:nvGraphicFramePr>
        <p:xfrm>
          <a:off x="0" y="967284"/>
          <a:ext cx="9065182" cy="5512343"/>
        </p:xfrm>
        <a:graphic>
          <a:graphicData uri="http://schemas.openxmlformats.org/drawingml/2006/table">
            <a:tbl>
              <a:tblPr firstRow="1" bandRow="1">
                <a:tableStyleId>{21E4AEA4-8DFA-4A89-87EB-49C32662AFE0}</a:tableStyleId>
              </a:tblPr>
              <a:tblGrid>
                <a:gridCol w="3657600"/>
                <a:gridCol w="1371600"/>
                <a:gridCol w="1292772"/>
                <a:gridCol w="1418897"/>
                <a:gridCol w="1324313"/>
              </a:tblGrid>
              <a:tr h="901679">
                <a:tc>
                  <a:txBody>
                    <a:bodyPr/>
                    <a:lstStyle/>
                    <a:p>
                      <a:pPr algn="ctr"/>
                      <a:r>
                        <a:rPr lang="en-US" sz="2400" dirty="0"/>
                        <a:t>Features</a:t>
                      </a:r>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494344">
                <a:tc>
                  <a:txBody>
                    <a:bodyPr/>
                    <a:lstStyle/>
                    <a:p>
                      <a:pPr algn="l"/>
                      <a:r>
                        <a:rPr lang="en-US" sz="1600" dirty="0"/>
                        <a:t>PC/Mac</a:t>
                      </a:r>
                      <a:r>
                        <a:rPr lang="en-US" sz="1600" baseline="0" dirty="0"/>
                        <a:t> Desktop Client</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008000"/>
                          </a:solidFill>
                          <a:latin typeface="+mn-lt"/>
                          <a:ea typeface="Zapf Dingbats"/>
                          <a:cs typeface="Zapf Dingbats"/>
                          <a:sym typeface="Zapf Dingbats"/>
                        </a:rPr>
                        <a:t>Included</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mn-lt"/>
                          <a:ea typeface="Zapf Dingbats"/>
                          <a:cs typeface="Zapf Dingbats"/>
                          <a:sym typeface="Zapf Dingbats"/>
                        </a:rPr>
                        <a:t>Extra</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mn-lt"/>
                          <a:ea typeface="Zapf Dingbats"/>
                          <a:cs typeface="Zapf Dingbats"/>
                          <a:sym typeface="Zapf Dingbats"/>
                        </a:rPr>
                        <a:t>Extra</a:t>
                      </a:r>
                      <a:endParaRPr lang="en-US" sz="1800" b="1" dirty="0"/>
                    </a:p>
                  </a:txBody>
                  <a:tcPr anchor="ctr"/>
                </a:tc>
                <a:tc>
                  <a:txBody>
                    <a:bodyPr/>
                    <a:lstStyle/>
                    <a:p>
                      <a:pPr algn="ctr"/>
                      <a:r>
                        <a:rPr lang="en-US" sz="1800" b="1" dirty="0">
                          <a:solidFill>
                            <a:srgbClr val="FF0000"/>
                          </a:solidFill>
                          <a:latin typeface="+mn-lt"/>
                          <a:ea typeface="Zapf Dingbats"/>
                          <a:cs typeface="Zapf Dingbats"/>
                          <a:sym typeface="Zapf Dingbats"/>
                        </a:rPr>
                        <a:t>Extra</a:t>
                      </a:r>
                      <a:endParaRPr lang="en-US" dirty="0"/>
                    </a:p>
                  </a:txBody>
                  <a:tcPr anchor="ctr"/>
                </a:tc>
              </a:tr>
              <a:tr h="622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BYOD Mobile Client (</a:t>
                      </a:r>
                      <a:r>
                        <a:rPr lang="en-US" sz="1600" dirty="0" err="1"/>
                        <a:t>iOS</a:t>
                      </a:r>
                      <a:r>
                        <a:rPr lang="en-US" sz="1600" dirty="0"/>
                        <a:t>,</a:t>
                      </a:r>
                      <a:r>
                        <a:rPr lang="en-US" sz="1600" baseline="0" dirty="0"/>
                        <a:t> Android; Smartphone, Tablet)</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008000"/>
                          </a:solidFill>
                          <a:latin typeface="+mn-lt"/>
                          <a:sym typeface="Zapf Dingbats"/>
                        </a:rPr>
                        <a:t>In</a:t>
                      </a:r>
                      <a:r>
                        <a:rPr lang="en-US" sz="1800" b="1" baseline="0" dirty="0">
                          <a:solidFill>
                            <a:srgbClr val="008000"/>
                          </a:solidFill>
                          <a:latin typeface="+mn-lt"/>
                          <a:sym typeface="Zapf Dingbats"/>
                        </a:rPr>
                        <a:t>cluded</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mn-lt"/>
                          <a:ea typeface="Zapf Dingbats"/>
                          <a:cs typeface="Zapf Dingbats"/>
                          <a:sym typeface="Zapf Dingbats"/>
                        </a:rPr>
                        <a:t>Extra</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mn-lt"/>
                          <a:ea typeface="Zapf Dingbats"/>
                          <a:cs typeface="Zapf Dingbats"/>
                          <a:sym typeface="Zapf Dingbats"/>
                        </a:rPr>
                        <a:t>Extra</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mn-lt"/>
                          <a:ea typeface="Zapf Dingbats"/>
                          <a:cs typeface="Zapf Dingbats"/>
                          <a:sym typeface="Zapf Dingbats"/>
                        </a:rPr>
                        <a:t>Extra</a:t>
                      </a:r>
                      <a:endParaRPr lang="en-US" sz="1800" b="1" dirty="0"/>
                    </a:p>
                  </a:txBody>
                  <a:tcPr anchor="ctr"/>
                </a:tc>
              </a:tr>
              <a:tr h="415812">
                <a:tc>
                  <a:txBody>
                    <a:bodyPr/>
                    <a:lstStyle/>
                    <a:p>
                      <a:pPr algn="l"/>
                      <a:r>
                        <a:rPr lang="en-US" sz="1600" dirty="0"/>
                        <a:t>Remote Firewall Traversal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008000"/>
                          </a:solidFill>
                          <a:latin typeface="+mn-lt"/>
                          <a:sym typeface="Zapf Dingbats"/>
                        </a:rPr>
                        <a:t>I</a:t>
                      </a:r>
                      <a:r>
                        <a:rPr lang="en-US" sz="1800" b="1" baseline="0" dirty="0">
                          <a:solidFill>
                            <a:srgbClr val="008000"/>
                          </a:solidFill>
                          <a:latin typeface="+mn-lt"/>
                          <a:sym typeface="Zapf Dingbats"/>
                        </a:rPr>
                        <a:t>ncluded</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mn-lt"/>
                          <a:ea typeface="Zapf Dingbats"/>
                          <a:cs typeface="Zapf Dingbats"/>
                          <a:sym typeface="Zapf Dingbats"/>
                        </a:rPr>
                        <a:t>Extra</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mn-lt"/>
                          <a:ea typeface="Zapf Dingbats"/>
                          <a:cs typeface="Zapf Dingbats"/>
                          <a:sym typeface="Zapf Dingbats"/>
                        </a:rPr>
                        <a:t>Extra</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mn-lt"/>
                          <a:ea typeface="Zapf Dingbats"/>
                          <a:cs typeface="Zapf Dingbats"/>
                          <a:sym typeface="Zapf Dingbats"/>
                        </a:rPr>
                        <a:t>Extra</a:t>
                      </a:r>
                      <a:endParaRPr lang="en-US" sz="1800" b="1" dirty="0"/>
                    </a:p>
                  </a:txBody>
                  <a:tcPr anchor="ctr"/>
                </a:tc>
              </a:tr>
              <a:tr h="415812">
                <a:tc>
                  <a:txBody>
                    <a:bodyPr/>
                    <a:lstStyle/>
                    <a:p>
                      <a:pPr algn="l"/>
                      <a:r>
                        <a:rPr lang="en-US" sz="1600" dirty="0"/>
                        <a:t>Clients</a:t>
                      </a:r>
                      <a:r>
                        <a:rPr lang="en-US" sz="1600" baseline="0" dirty="0"/>
                        <a:t> </a:t>
                      </a:r>
                      <a:r>
                        <a:rPr lang="en-US" sz="1600" dirty="0"/>
                        <a:t>Supported in Meeting</a:t>
                      </a:r>
                    </a:p>
                  </a:txBody>
                  <a:tcPr anchor="ctr"/>
                </a:tc>
                <a:tc>
                  <a:txBody>
                    <a:bodyPr/>
                    <a:lstStyle/>
                    <a:p>
                      <a:pPr algn="ctr"/>
                      <a:r>
                        <a:rPr lang="en-US" dirty="0"/>
                        <a:t>8 or 9</a:t>
                      </a:r>
                    </a:p>
                  </a:txBody>
                  <a:tcPr anchor="ctr"/>
                </a:tc>
                <a:tc>
                  <a:txBody>
                    <a:bodyPr/>
                    <a:lstStyle/>
                    <a:p>
                      <a:pPr algn="ctr"/>
                      <a:r>
                        <a:rPr lang="en-US" dirty="0"/>
                        <a:t>4</a:t>
                      </a:r>
                    </a:p>
                  </a:txBody>
                  <a:tcPr anchor="ctr"/>
                </a:tc>
                <a:tc>
                  <a:txBody>
                    <a:bodyPr/>
                    <a:lstStyle/>
                    <a:p>
                      <a:pPr algn="ctr"/>
                      <a:r>
                        <a:rPr lang="en-US" dirty="0"/>
                        <a:t>4</a:t>
                      </a:r>
                    </a:p>
                  </a:txBody>
                  <a:tcPr anchor="ctr"/>
                </a:tc>
                <a:tc>
                  <a:txBody>
                    <a:bodyPr/>
                    <a:lstStyle/>
                    <a:p>
                      <a:pPr algn="ctr"/>
                      <a:r>
                        <a:rPr lang="en-US" dirty="0"/>
                        <a:t>4</a:t>
                      </a:r>
                    </a:p>
                  </a:txBody>
                  <a:tcPr anchor="ctr"/>
                </a:tc>
              </a:tr>
              <a:tr h="557054">
                <a:tc>
                  <a:txBody>
                    <a:bodyPr/>
                    <a:lstStyle/>
                    <a:p>
                      <a:pPr algn="l"/>
                      <a:r>
                        <a:rPr lang="en-US" sz="1600" dirty="0"/>
                        <a:t>Dual HD room system capability</a:t>
                      </a:r>
                    </a:p>
                    <a:p>
                      <a:pPr algn="l"/>
                      <a:r>
                        <a:rPr lang="en-US" sz="1400" dirty="0"/>
                        <a:t>(resolution/frame rate w/video &amp; content)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1080p60</a:t>
                      </a:r>
                      <a:r>
                        <a:rPr lang="en-US" sz="1200" b="0" kern="1200" baseline="0" dirty="0">
                          <a:solidFill>
                            <a:schemeClr val="dk1"/>
                          </a:solidFill>
                          <a:latin typeface="+mn-lt"/>
                          <a:ea typeface="+mn-ea"/>
                          <a:cs typeface="+mn-cs"/>
                        </a:rPr>
                        <a:t> / </a:t>
                      </a:r>
                      <a:endParaRPr lang="en-US" sz="1200" b="0" kern="120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1080p60</a:t>
                      </a:r>
                      <a:endParaRPr lang="en-US" sz="12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1080p30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1080p15</a:t>
                      </a:r>
                      <a:endParaRPr lang="en-US" sz="12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1080p60 / 1080p30</a:t>
                      </a:r>
                      <a:endParaRPr lang="en-US" sz="12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1080p30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720p5</a:t>
                      </a:r>
                      <a:endParaRPr lang="en-US" sz="1200" b="0" dirty="0"/>
                    </a:p>
                  </a:txBody>
                  <a:tcPr anchor="ctr"/>
                </a:tc>
              </a:tr>
              <a:tr h="406773">
                <a:tc>
                  <a:txBody>
                    <a:bodyPr/>
                    <a:lstStyle/>
                    <a:p>
                      <a:pPr algn="l"/>
                      <a:r>
                        <a:rPr lang="en-US" sz="1600" dirty="0"/>
                        <a:t>H.264 High</a:t>
                      </a:r>
                      <a:r>
                        <a:rPr lang="en-US" sz="1600" baseline="0" dirty="0"/>
                        <a:t> Profile / H.264 SVC</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008000"/>
                          </a:solidFill>
                          <a:latin typeface="+mn-lt"/>
                          <a:ea typeface="Zapf Dingbats"/>
                          <a:cs typeface="Zapf Dingbats"/>
                          <a:sym typeface="Zapf Dingbats"/>
                        </a:rPr>
                        <a:t>Included</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mn-lt"/>
                          <a:sym typeface="Zapf Dingbats"/>
                        </a:rPr>
                        <a:t>N/A</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008000"/>
                          </a:solidFill>
                          <a:latin typeface="+mn-lt"/>
                          <a:sym typeface="Zapf Dingbats"/>
                        </a:rPr>
                        <a:t>Included</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mn-lt"/>
                          <a:sym typeface="Zapf Dingbats"/>
                        </a:rPr>
                        <a:t>N/A</a:t>
                      </a:r>
                      <a:endParaRPr lang="en-US" sz="1800" b="1" dirty="0"/>
                    </a:p>
                  </a:txBody>
                  <a:tcPr anchor="ctr"/>
                </a:tc>
              </a:tr>
              <a:tr h="406773">
                <a:tc>
                  <a:txBody>
                    <a:bodyPr/>
                    <a:lstStyle/>
                    <a:p>
                      <a:pPr algn="l"/>
                      <a:r>
                        <a:rPr lang="en-US" sz="1600" dirty="0"/>
                        <a:t>Room System Camera Zoom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t>10x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t>4x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t>12x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t>10x</a:t>
                      </a:r>
                    </a:p>
                  </a:txBody>
                  <a:tcPr anchor="ctr"/>
                </a:tc>
              </a:tr>
              <a:tr h="406773">
                <a:tc>
                  <a:txBody>
                    <a:bodyPr/>
                    <a:lstStyle/>
                    <a:p>
                      <a:pPr algn="l"/>
                      <a:r>
                        <a:rPr lang="en-US" sz="1600" dirty="0"/>
                        <a:t>iPad</a:t>
                      </a:r>
                      <a:r>
                        <a:rPr lang="en-US" sz="1600" baseline="0" dirty="0"/>
                        <a:t> Room System Control</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008000"/>
                          </a:solidFill>
                          <a:latin typeface="+mn-lt"/>
                          <a:ea typeface="Zapf Dingbats"/>
                          <a:cs typeface="Zapf Dingbats"/>
                          <a:sym typeface="Zapf Dingbats"/>
                        </a:rPr>
                        <a:t>Included</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mn-lt"/>
                          <a:ea typeface="Zapf Dingbats"/>
                          <a:cs typeface="Zapf Dingbats"/>
                          <a:sym typeface="Zapf Dingbats"/>
                        </a:rPr>
                        <a:t>N/A</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mn-lt"/>
                          <a:ea typeface="Zapf Dingbats"/>
                          <a:cs typeface="Zapf Dingbats"/>
                          <a:sym typeface="Zapf Dingbats"/>
                        </a:rPr>
                        <a:t>Extra</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mn-lt"/>
                          <a:sym typeface="Zapf Dingbats"/>
                        </a:rPr>
                        <a:t>N/A</a:t>
                      </a:r>
                      <a:endParaRPr lang="en-US" sz="1800" b="1" dirty="0"/>
                    </a:p>
                  </a:txBody>
                  <a:tcPr anchor="ctr"/>
                </a:tc>
              </a:tr>
              <a:tr h="884733">
                <a:tc>
                  <a:txBody>
                    <a:bodyPr/>
                    <a:lstStyle/>
                    <a:p>
                      <a:pPr algn="l"/>
                      <a:r>
                        <a:rPr lang="en-US" sz="1600" dirty="0"/>
                        <a:t>Price:</a:t>
                      </a:r>
                      <a:r>
                        <a:rPr lang="en-US" sz="1600" baseline="0" dirty="0"/>
                        <a:t> Multi-participant server, desktop/mobile clients, HD room system, PTZ camera, firewall traversal</a:t>
                      </a:r>
                      <a:endParaRPr lang="en-US" sz="1600" dirty="0"/>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endParaRPr lang="en-US" sz="1200" dirty="0"/>
                    </a:p>
                  </a:txBody>
                  <a:tcPr anchor="ctr"/>
                </a:tc>
                <a:tc>
                  <a:txBody>
                    <a:bodyPr/>
                    <a:lstStyle/>
                    <a:p>
                      <a:pPr algn="ctr"/>
                      <a:r>
                        <a:rPr lang="en-US" dirty="0"/>
                        <a:t>$$</a:t>
                      </a:r>
                    </a:p>
                  </a:txBody>
                  <a:tcPr anchor="ctr"/>
                </a:tc>
              </a:tr>
            </a:tbl>
          </a:graphicData>
        </a:graphic>
      </p:graphicFrame>
      <p:sp>
        <p:nvSpPr>
          <p:cNvPr id="3" name="TextBox 2"/>
          <p:cNvSpPr txBox="1"/>
          <p:nvPr/>
        </p:nvSpPr>
        <p:spPr>
          <a:xfrm>
            <a:off x="157660" y="396766"/>
            <a:ext cx="8607967" cy="523220"/>
          </a:xfrm>
          <a:prstGeom prst="rect">
            <a:avLst/>
          </a:prstGeom>
          <a:noFill/>
        </p:spPr>
        <p:txBody>
          <a:bodyPr wrap="square" rtlCol="0">
            <a:spAutoFit/>
          </a:bodyPr>
          <a:lstStyle/>
          <a:p>
            <a:r>
              <a:rPr lang="en-US" sz="2800" b="1" dirty="0">
                <a:solidFill>
                  <a:prstClr val="black"/>
                </a:solidFill>
              </a:rPr>
              <a:t>Avaya Differentiation for SME Video Solutions</a:t>
            </a:r>
            <a:endParaRPr lang="en-US" sz="2800" b="1" dirty="0">
              <a:solidFill>
                <a:srgbClr val="610206"/>
              </a:solidFill>
            </a:endParaRPr>
          </a:p>
        </p:txBody>
      </p:sp>
      <p:pic>
        <p:nvPicPr>
          <p:cNvPr id="12" name="Picture 2" descr="C:\Users\robertofog\Desktop\Docs\Radvision\Presentazioni\RVSN4U-update\cisco.jpg"/>
          <p:cNvPicPr>
            <a:picLocks noChangeAspect="1" noChangeArrowheads="1"/>
          </p:cNvPicPr>
          <p:nvPr/>
        </p:nvPicPr>
        <p:blipFill>
          <a:blip r:embed="rId2" cstate="print"/>
          <a:srcRect/>
          <a:stretch>
            <a:fillRect/>
          </a:stretch>
        </p:blipFill>
        <p:spPr bwMode="auto">
          <a:xfrm>
            <a:off x="5281478" y="1079786"/>
            <a:ext cx="792088" cy="481004"/>
          </a:xfrm>
          <a:prstGeom prst="rect">
            <a:avLst/>
          </a:prstGeom>
          <a:noFill/>
        </p:spPr>
      </p:pic>
      <p:pic>
        <p:nvPicPr>
          <p:cNvPr id="14" name="Picture 13" descr="polycom_logo_sm.png"/>
          <p:cNvPicPr>
            <a:picLocks noChangeAspect="1"/>
          </p:cNvPicPr>
          <p:nvPr/>
        </p:nvPicPr>
        <p:blipFill>
          <a:blip r:embed="rId3" cstate="print"/>
          <a:stretch>
            <a:fillRect/>
          </a:stretch>
        </p:blipFill>
        <p:spPr>
          <a:xfrm>
            <a:off x="6381814" y="1274385"/>
            <a:ext cx="1258846" cy="275897"/>
          </a:xfrm>
          <a:prstGeom prst="rect">
            <a:avLst/>
          </a:prstGeom>
        </p:spPr>
      </p:pic>
      <p:pic>
        <p:nvPicPr>
          <p:cNvPr id="15" name="Picture 14" descr="LS.png"/>
          <p:cNvPicPr>
            <a:picLocks noChangeAspect="1"/>
          </p:cNvPicPr>
          <p:nvPr/>
        </p:nvPicPr>
        <p:blipFill>
          <a:blip r:embed="rId4" cstate="print"/>
          <a:stretch>
            <a:fillRect/>
          </a:stretch>
        </p:blipFill>
        <p:spPr>
          <a:xfrm>
            <a:off x="7741071" y="1258620"/>
            <a:ext cx="1292701" cy="291662"/>
          </a:xfrm>
          <a:prstGeom prst="rect">
            <a:avLst/>
          </a:prstGeom>
        </p:spPr>
      </p:pic>
      <p:pic>
        <p:nvPicPr>
          <p:cNvPr id="16" name="Picture 15"/>
          <p:cNvPicPr>
            <a:picLocks noChangeAspect="1"/>
          </p:cNvPicPr>
          <p:nvPr/>
        </p:nvPicPr>
        <p:blipFill>
          <a:blip r:embed="rId5" cstate="print"/>
          <a:stretch>
            <a:fillRect/>
          </a:stretch>
        </p:blipFill>
        <p:spPr>
          <a:xfrm>
            <a:off x="5249924" y="1571298"/>
            <a:ext cx="792088" cy="157108"/>
          </a:xfrm>
          <a:prstGeom prst="rect">
            <a:avLst/>
          </a:prstGeom>
        </p:spPr>
      </p:pic>
      <p:pic>
        <p:nvPicPr>
          <p:cNvPr id="1026" name="Picture 2" descr="C:\Documents and Settings\bwenk\Desktop\COLLATERAL DEVELOPMENT\avayargb.jpg"/>
          <p:cNvPicPr>
            <a:picLocks noChangeAspect="1" noChangeArrowheads="1"/>
          </p:cNvPicPr>
          <p:nvPr/>
        </p:nvPicPr>
        <p:blipFill>
          <a:blip r:embed="rId6" cstate="print"/>
          <a:srcRect/>
          <a:stretch>
            <a:fillRect/>
          </a:stretch>
        </p:blipFill>
        <p:spPr bwMode="auto">
          <a:xfrm>
            <a:off x="3858999" y="1270000"/>
            <a:ext cx="1032485" cy="293688"/>
          </a:xfrm>
          <a:prstGeom prst="rect">
            <a:avLst/>
          </a:prstGeom>
          <a:noFill/>
        </p:spPr>
      </p:pic>
    </p:spTree>
    <p:extLst>
      <p:ext uri="{BB962C8B-B14F-4D97-AF65-F5344CB8AC3E}">
        <p14:creationId xmlns:p14="http://schemas.microsoft.com/office/powerpoint/2010/main" xmlns="" val="1954855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28" y="513546"/>
            <a:ext cx="8229600" cy="418040"/>
          </a:xfrm>
        </p:spPr>
        <p:txBody>
          <a:bodyPr/>
          <a:lstStyle/>
          <a:p>
            <a:r>
              <a:rPr lang="en-US" dirty="0"/>
              <a:t>Accelerated Sales Cycle</a:t>
            </a:r>
          </a:p>
        </p:txBody>
      </p:sp>
      <p:sp>
        <p:nvSpPr>
          <p:cNvPr id="8" name="TextBox 7"/>
          <p:cNvSpPr txBox="1"/>
          <p:nvPr/>
        </p:nvSpPr>
        <p:spPr>
          <a:xfrm>
            <a:off x="3669339" y="5273497"/>
            <a:ext cx="1979085" cy="400110"/>
          </a:xfrm>
          <a:prstGeom prst="rect">
            <a:avLst/>
          </a:prstGeom>
          <a:noFill/>
          <a:ln w="28575">
            <a:noFill/>
          </a:ln>
        </p:spPr>
        <p:txBody>
          <a:bodyPr wrap="square" rtlCol="0">
            <a:spAutoFit/>
          </a:bodyPr>
          <a:lstStyle/>
          <a:p>
            <a:pPr algn="ctr"/>
            <a:r>
              <a:rPr lang="en-US" sz="2000" dirty="0">
                <a:solidFill>
                  <a:srgbClr val="98050E"/>
                </a:solidFill>
              </a:rPr>
              <a:t>30 Days</a:t>
            </a:r>
          </a:p>
        </p:txBody>
      </p:sp>
      <p:sp>
        <p:nvSpPr>
          <p:cNvPr id="9" name="TextBox 8"/>
          <p:cNvSpPr txBox="1"/>
          <p:nvPr/>
        </p:nvSpPr>
        <p:spPr>
          <a:xfrm>
            <a:off x="482188" y="5222698"/>
            <a:ext cx="2217274" cy="461665"/>
          </a:xfrm>
          <a:prstGeom prst="rect">
            <a:avLst/>
          </a:prstGeom>
          <a:noFill/>
          <a:ln w="28575">
            <a:noFill/>
          </a:ln>
        </p:spPr>
        <p:txBody>
          <a:bodyPr wrap="none" rtlCol="0">
            <a:spAutoFit/>
          </a:bodyPr>
          <a:lstStyle/>
          <a:p>
            <a:r>
              <a:rPr lang="en-US" sz="2400" b="1" dirty="0">
                <a:solidFill>
                  <a:srgbClr val="610206"/>
                </a:solidFill>
              </a:rPr>
              <a:t>Initial Contact</a:t>
            </a:r>
            <a:endParaRPr lang="en-US" sz="3000" b="1" dirty="0">
              <a:solidFill>
                <a:srgbClr val="610206"/>
              </a:solidFill>
            </a:endParaRPr>
          </a:p>
        </p:txBody>
      </p:sp>
      <p:sp>
        <p:nvSpPr>
          <p:cNvPr id="20" name="TextBox 19"/>
          <p:cNvSpPr txBox="1"/>
          <p:nvPr/>
        </p:nvSpPr>
        <p:spPr>
          <a:xfrm>
            <a:off x="2795380" y="4756477"/>
            <a:ext cx="625642" cy="216568"/>
          </a:xfrm>
          <a:prstGeom prst="rect">
            <a:avLst/>
          </a:prstGeom>
          <a:noFill/>
        </p:spPr>
        <p:txBody>
          <a:bodyPr wrap="none" rtlCol="0">
            <a:noAutofit/>
          </a:bodyPr>
          <a:lstStyle/>
          <a:p>
            <a:pPr>
              <a:lnSpc>
                <a:spcPct val="90000"/>
              </a:lnSpc>
            </a:pPr>
            <a:r>
              <a:rPr lang="en-US" sz="1000" dirty="0"/>
              <a:t>10:00 AM</a:t>
            </a:r>
          </a:p>
        </p:txBody>
      </p:sp>
      <p:sp>
        <p:nvSpPr>
          <p:cNvPr id="21" name="TextBox 20"/>
          <p:cNvSpPr txBox="1"/>
          <p:nvPr/>
        </p:nvSpPr>
        <p:spPr>
          <a:xfrm>
            <a:off x="5089476" y="4788557"/>
            <a:ext cx="625642" cy="216568"/>
          </a:xfrm>
          <a:prstGeom prst="rect">
            <a:avLst/>
          </a:prstGeom>
          <a:noFill/>
        </p:spPr>
        <p:txBody>
          <a:bodyPr wrap="none" rtlCol="0">
            <a:noAutofit/>
          </a:bodyPr>
          <a:lstStyle/>
          <a:p>
            <a:pPr>
              <a:lnSpc>
                <a:spcPct val="90000"/>
              </a:lnSpc>
            </a:pPr>
            <a:r>
              <a:rPr lang="en-US" sz="1000" dirty="0"/>
              <a:t>2:00 PM</a:t>
            </a:r>
          </a:p>
        </p:txBody>
      </p:sp>
      <p:sp>
        <p:nvSpPr>
          <p:cNvPr id="22" name="TextBox 21"/>
          <p:cNvSpPr txBox="1"/>
          <p:nvPr/>
        </p:nvSpPr>
        <p:spPr>
          <a:xfrm>
            <a:off x="5759252" y="4788549"/>
            <a:ext cx="625642" cy="164432"/>
          </a:xfrm>
          <a:prstGeom prst="rect">
            <a:avLst/>
          </a:prstGeom>
          <a:noFill/>
        </p:spPr>
        <p:txBody>
          <a:bodyPr wrap="none" rtlCol="0">
            <a:noAutofit/>
          </a:bodyPr>
          <a:lstStyle/>
          <a:p>
            <a:pPr>
              <a:lnSpc>
                <a:spcPct val="90000"/>
              </a:lnSpc>
            </a:pPr>
            <a:r>
              <a:rPr lang="en-US" sz="1000" dirty="0"/>
              <a:t>3:00 PM</a:t>
            </a:r>
          </a:p>
        </p:txBody>
      </p:sp>
      <p:sp>
        <p:nvSpPr>
          <p:cNvPr id="23" name="TextBox 22"/>
          <p:cNvSpPr txBox="1"/>
          <p:nvPr/>
        </p:nvSpPr>
        <p:spPr>
          <a:xfrm>
            <a:off x="1515979" y="6100011"/>
            <a:ext cx="914400" cy="914400"/>
          </a:xfrm>
          <a:prstGeom prst="rect">
            <a:avLst/>
          </a:prstGeom>
          <a:noFill/>
        </p:spPr>
        <p:txBody>
          <a:bodyPr wrap="none" rtlCol="0">
            <a:noAutofit/>
          </a:bodyPr>
          <a:lstStyle/>
          <a:p>
            <a:pPr>
              <a:lnSpc>
                <a:spcPct val="90000"/>
              </a:lnSpc>
            </a:pPr>
            <a:endParaRPr lang="en-US" dirty="0"/>
          </a:p>
        </p:txBody>
      </p:sp>
      <p:grpSp>
        <p:nvGrpSpPr>
          <p:cNvPr id="32" name="Group 31"/>
          <p:cNvGrpSpPr/>
          <p:nvPr/>
        </p:nvGrpSpPr>
        <p:grpSpPr>
          <a:xfrm>
            <a:off x="6663680" y="929081"/>
            <a:ext cx="1991320" cy="4064000"/>
            <a:chOff x="4103399" y="0"/>
            <a:chExt cx="1991320" cy="4064000"/>
          </a:xfrm>
        </p:grpSpPr>
        <p:sp>
          <p:nvSpPr>
            <p:cNvPr id="33" name="Rounded Rectangle 32"/>
            <p:cNvSpPr/>
            <p:nvPr/>
          </p:nvSpPr>
          <p:spPr>
            <a:xfrm>
              <a:off x="4103399" y="0"/>
              <a:ext cx="1991320" cy="40640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4"/>
            <p:cNvSpPr/>
            <p:nvPr/>
          </p:nvSpPr>
          <p:spPr>
            <a:xfrm>
              <a:off x="4103399" y="1625600"/>
              <a:ext cx="1991320" cy="162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endParaRPr lang="en-US" sz="4400" kern="1200"/>
            </a:p>
          </p:txBody>
        </p:sp>
      </p:grpSp>
      <p:sp>
        <p:nvSpPr>
          <p:cNvPr id="11" name="TextBox 10"/>
          <p:cNvSpPr txBox="1"/>
          <p:nvPr/>
        </p:nvSpPr>
        <p:spPr>
          <a:xfrm>
            <a:off x="5197641" y="2335225"/>
            <a:ext cx="914400" cy="914400"/>
          </a:xfrm>
          <a:prstGeom prst="rect">
            <a:avLst/>
          </a:prstGeom>
          <a:noFill/>
        </p:spPr>
        <p:txBody>
          <a:bodyPr wrap="none" rtlCol="0">
            <a:noAutofit/>
          </a:bodyPr>
          <a:lstStyle/>
          <a:p>
            <a:pPr>
              <a:lnSpc>
                <a:spcPct val="90000"/>
              </a:lnSpc>
            </a:pPr>
            <a:endParaRPr lang="en-US" dirty="0"/>
          </a:p>
        </p:txBody>
      </p:sp>
      <p:grpSp>
        <p:nvGrpSpPr>
          <p:cNvPr id="37" name="Group 36"/>
          <p:cNvGrpSpPr/>
          <p:nvPr/>
        </p:nvGrpSpPr>
        <p:grpSpPr>
          <a:xfrm>
            <a:off x="4543008" y="969298"/>
            <a:ext cx="1991320" cy="4064000"/>
            <a:chOff x="4103399" y="0"/>
            <a:chExt cx="1991320" cy="4064000"/>
          </a:xfrm>
        </p:grpSpPr>
        <p:sp>
          <p:nvSpPr>
            <p:cNvPr id="38" name="Rounded Rectangle 37"/>
            <p:cNvSpPr/>
            <p:nvPr/>
          </p:nvSpPr>
          <p:spPr>
            <a:xfrm>
              <a:off x="4103399" y="0"/>
              <a:ext cx="1991320" cy="40640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4"/>
            <p:cNvSpPr/>
            <p:nvPr/>
          </p:nvSpPr>
          <p:spPr>
            <a:xfrm>
              <a:off x="4103399" y="1625600"/>
              <a:ext cx="1991320" cy="162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endParaRPr lang="en-US" sz="4400" kern="1200"/>
            </a:p>
          </p:txBody>
        </p:sp>
      </p:grpSp>
      <p:grpSp>
        <p:nvGrpSpPr>
          <p:cNvPr id="40" name="Group 39"/>
          <p:cNvGrpSpPr/>
          <p:nvPr/>
        </p:nvGrpSpPr>
        <p:grpSpPr>
          <a:xfrm>
            <a:off x="2413334" y="969298"/>
            <a:ext cx="1991320" cy="4064000"/>
            <a:chOff x="4103399" y="0"/>
            <a:chExt cx="1991320" cy="4064000"/>
          </a:xfrm>
        </p:grpSpPr>
        <p:sp>
          <p:nvSpPr>
            <p:cNvPr id="41" name="Rounded Rectangle 40"/>
            <p:cNvSpPr/>
            <p:nvPr/>
          </p:nvSpPr>
          <p:spPr>
            <a:xfrm>
              <a:off x="4103399" y="0"/>
              <a:ext cx="1991320" cy="40640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4"/>
            <p:cNvSpPr/>
            <p:nvPr/>
          </p:nvSpPr>
          <p:spPr>
            <a:xfrm>
              <a:off x="4103399" y="1625600"/>
              <a:ext cx="1991320" cy="162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endParaRPr lang="en-US" sz="4400" kern="1200"/>
            </a:p>
          </p:txBody>
        </p:sp>
      </p:grpSp>
      <p:grpSp>
        <p:nvGrpSpPr>
          <p:cNvPr id="43" name="Group 42"/>
          <p:cNvGrpSpPr/>
          <p:nvPr/>
        </p:nvGrpSpPr>
        <p:grpSpPr>
          <a:xfrm>
            <a:off x="319591" y="971226"/>
            <a:ext cx="1991320" cy="4064000"/>
            <a:chOff x="4103399" y="0"/>
            <a:chExt cx="1991320" cy="4064000"/>
          </a:xfrm>
        </p:grpSpPr>
        <p:sp>
          <p:nvSpPr>
            <p:cNvPr id="44" name="Rounded Rectangle 43"/>
            <p:cNvSpPr/>
            <p:nvPr/>
          </p:nvSpPr>
          <p:spPr>
            <a:xfrm>
              <a:off x="4103399" y="0"/>
              <a:ext cx="1991320" cy="40640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ounded Rectangle 4"/>
            <p:cNvSpPr/>
            <p:nvPr/>
          </p:nvSpPr>
          <p:spPr>
            <a:xfrm>
              <a:off x="4103399" y="1625600"/>
              <a:ext cx="1991320" cy="162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endParaRPr lang="en-US" sz="4400" kern="1200"/>
            </a:p>
          </p:txBody>
        </p:sp>
      </p:grpSp>
      <p:sp>
        <p:nvSpPr>
          <p:cNvPr id="56" name="TextBox 55"/>
          <p:cNvSpPr txBox="1"/>
          <p:nvPr/>
        </p:nvSpPr>
        <p:spPr>
          <a:xfrm>
            <a:off x="659362" y="5718346"/>
            <a:ext cx="1994366" cy="407774"/>
          </a:xfrm>
          <a:prstGeom prst="rect">
            <a:avLst/>
          </a:prstGeom>
          <a:solidFill>
            <a:schemeClr val="bg2">
              <a:lumMod val="50000"/>
            </a:schemeClr>
          </a:solidFill>
        </p:spPr>
        <p:txBody>
          <a:bodyPr wrap="square" rtlCol="0">
            <a:noAutofit/>
          </a:bodyPr>
          <a:lstStyle/>
          <a:p>
            <a:pPr algn="ctr">
              <a:lnSpc>
                <a:spcPct val="90000"/>
              </a:lnSpc>
            </a:pPr>
            <a:r>
              <a:rPr lang="en-US" dirty="0">
                <a:solidFill>
                  <a:schemeClr val="bg1"/>
                </a:solidFill>
              </a:rPr>
              <a:t>Day 1</a:t>
            </a:r>
          </a:p>
        </p:txBody>
      </p:sp>
      <p:sp>
        <p:nvSpPr>
          <p:cNvPr id="57" name="TextBox 56"/>
          <p:cNvSpPr txBox="1"/>
          <p:nvPr/>
        </p:nvSpPr>
        <p:spPr>
          <a:xfrm>
            <a:off x="3093058" y="5718346"/>
            <a:ext cx="2437765" cy="407774"/>
          </a:xfrm>
          <a:prstGeom prst="rect">
            <a:avLst/>
          </a:prstGeom>
          <a:solidFill>
            <a:schemeClr val="bg2">
              <a:lumMod val="50000"/>
            </a:schemeClr>
          </a:solidFill>
        </p:spPr>
        <p:txBody>
          <a:bodyPr wrap="square" rtlCol="0">
            <a:noAutofit/>
          </a:bodyPr>
          <a:lstStyle/>
          <a:p>
            <a:pPr algn="ctr">
              <a:lnSpc>
                <a:spcPct val="90000"/>
              </a:lnSpc>
            </a:pPr>
            <a:r>
              <a:rPr lang="en-US" dirty="0">
                <a:solidFill>
                  <a:schemeClr val="bg1"/>
                </a:solidFill>
              </a:rPr>
              <a:t>Week  1</a:t>
            </a:r>
          </a:p>
        </p:txBody>
      </p:sp>
      <p:sp>
        <p:nvSpPr>
          <p:cNvPr id="58" name="TextBox 57"/>
          <p:cNvSpPr txBox="1"/>
          <p:nvPr/>
        </p:nvSpPr>
        <p:spPr>
          <a:xfrm>
            <a:off x="5970153" y="5718346"/>
            <a:ext cx="2408707" cy="407774"/>
          </a:xfrm>
          <a:prstGeom prst="rect">
            <a:avLst/>
          </a:prstGeom>
          <a:solidFill>
            <a:schemeClr val="bg2">
              <a:lumMod val="50000"/>
            </a:schemeClr>
          </a:solidFill>
        </p:spPr>
        <p:txBody>
          <a:bodyPr wrap="square" rtlCol="0">
            <a:noAutofit/>
          </a:bodyPr>
          <a:lstStyle/>
          <a:p>
            <a:pPr algn="ctr">
              <a:lnSpc>
                <a:spcPct val="90000"/>
              </a:lnSpc>
            </a:pPr>
            <a:r>
              <a:rPr lang="en-US" dirty="0">
                <a:solidFill>
                  <a:schemeClr val="bg1"/>
                </a:solidFill>
              </a:rPr>
              <a:t>Month  1</a:t>
            </a:r>
          </a:p>
        </p:txBody>
      </p:sp>
      <p:sp>
        <p:nvSpPr>
          <p:cNvPr id="59" name="Oval 58"/>
          <p:cNvSpPr/>
          <p:nvPr/>
        </p:nvSpPr>
        <p:spPr>
          <a:xfrm>
            <a:off x="431506" y="1090123"/>
            <a:ext cx="1775666" cy="1603478"/>
          </a:xfrm>
          <a:prstGeom prst="ellipse">
            <a:avLst/>
          </a:prstGeom>
          <a:blipFill>
            <a:blip r:embed="rId3" cstate="print"/>
            <a:stretch>
              <a:fillRect/>
            </a:stretch>
          </a:blipFill>
          <a:ln>
            <a:noFill/>
          </a:ln>
          <a:effectLst>
            <a:outerShdw blurRad="584200" sx="112000" sy="112000" algn="ctr" rotWithShape="0">
              <a:schemeClr val="bg1">
                <a:alpha val="64000"/>
              </a:schemeClr>
            </a:outerShdw>
          </a:effectLst>
        </p:spPr>
        <p:style>
          <a:lnRef idx="1">
            <a:schemeClr val="accent1"/>
          </a:lnRef>
          <a:fillRef idx="3">
            <a:schemeClr val="accent1"/>
          </a:fillRef>
          <a:effectRef idx="2">
            <a:schemeClr val="accent1"/>
          </a:effectRef>
          <a:fontRef idx="minor">
            <a:schemeClr val="lt1"/>
          </a:fontRef>
        </p:style>
        <p:txBody>
          <a:bodyPr wrap="none" tIns="91440" anchor="ctr" anchorCtr="0">
            <a:noAutofit/>
          </a:bodyPr>
          <a:lstStyle/>
          <a:p>
            <a:pPr algn="ct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 name="Text Box 31"/>
          <p:cNvSpPr txBox="1">
            <a:spLocks noChangeArrowheads="1"/>
          </p:cNvSpPr>
          <p:nvPr/>
        </p:nvSpPr>
        <p:spPr bwMode="auto">
          <a:xfrm>
            <a:off x="803548" y="1590718"/>
            <a:ext cx="1063113" cy="523220"/>
          </a:xfrm>
          <a:prstGeom prst="rect">
            <a:avLst/>
          </a:prstGeom>
          <a:noFill/>
          <a:ln w="9525">
            <a:noFill/>
            <a:miter lim="800000"/>
            <a:headEnd/>
            <a:tailEnd/>
          </a:ln>
          <a:effectLst/>
        </p:spPr>
        <p:txBody>
          <a:bodyPr wrap="none">
            <a:spAutoFit/>
          </a:bodyPr>
          <a:lstStyle/>
          <a:p>
            <a:pPr algn="ctr" fontAlgn="auto">
              <a:spcBef>
                <a:spcPts val="0"/>
              </a:spcBef>
              <a:spcAft>
                <a:spcPts val="0"/>
              </a:spcAft>
            </a:pPr>
            <a:r>
              <a:rPr lang="en-US" sz="2800" b="1" dirty="0">
                <a:solidFill>
                  <a:schemeClr val="bg1"/>
                </a:solidFill>
                <a:latin typeface="Arial"/>
              </a:rPr>
              <a:t>Pitch</a:t>
            </a:r>
          </a:p>
        </p:txBody>
      </p:sp>
      <p:sp>
        <p:nvSpPr>
          <p:cNvPr id="61" name="Oval 60"/>
          <p:cNvSpPr/>
          <p:nvPr/>
        </p:nvSpPr>
        <p:spPr>
          <a:xfrm>
            <a:off x="2507299" y="1090123"/>
            <a:ext cx="1775666" cy="1603478"/>
          </a:xfrm>
          <a:prstGeom prst="ellipse">
            <a:avLst/>
          </a:prstGeom>
          <a:blipFill>
            <a:blip r:embed="rId3" cstate="print"/>
            <a:stretch>
              <a:fillRect/>
            </a:stretch>
          </a:blipFill>
          <a:ln>
            <a:noFill/>
          </a:ln>
          <a:effectLst>
            <a:outerShdw blurRad="584200" sx="112000" sy="112000" algn="ctr" rotWithShape="0">
              <a:schemeClr val="bg1">
                <a:alpha val="64000"/>
              </a:schemeClr>
            </a:outerShdw>
          </a:effectLst>
        </p:spPr>
        <p:style>
          <a:lnRef idx="1">
            <a:schemeClr val="accent1"/>
          </a:lnRef>
          <a:fillRef idx="3">
            <a:schemeClr val="accent1"/>
          </a:fillRef>
          <a:effectRef idx="2">
            <a:schemeClr val="accent1"/>
          </a:effectRef>
          <a:fontRef idx="minor">
            <a:schemeClr val="lt1"/>
          </a:fontRef>
        </p:style>
        <p:txBody>
          <a:bodyPr wrap="none" tIns="91440" anchor="ctr" anchorCtr="0">
            <a:noAutofit/>
          </a:bodyPr>
          <a:lstStyle/>
          <a:p>
            <a:pPr algn="ct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2" name="Text Box 31"/>
          <p:cNvSpPr txBox="1">
            <a:spLocks noChangeArrowheads="1"/>
          </p:cNvSpPr>
          <p:nvPr/>
        </p:nvSpPr>
        <p:spPr bwMode="auto">
          <a:xfrm>
            <a:off x="2785302" y="1590718"/>
            <a:ext cx="1282723" cy="523220"/>
          </a:xfrm>
          <a:prstGeom prst="rect">
            <a:avLst/>
          </a:prstGeom>
          <a:noFill/>
          <a:ln w="9525">
            <a:noFill/>
            <a:miter lim="800000"/>
            <a:headEnd/>
            <a:tailEnd/>
          </a:ln>
          <a:effectLst/>
        </p:spPr>
        <p:txBody>
          <a:bodyPr wrap="none">
            <a:spAutoFit/>
          </a:bodyPr>
          <a:lstStyle/>
          <a:p>
            <a:pPr algn="ctr" fontAlgn="auto">
              <a:spcBef>
                <a:spcPts val="0"/>
              </a:spcBef>
              <a:spcAft>
                <a:spcPts val="0"/>
              </a:spcAft>
            </a:pPr>
            <a:r>
              <a:rPr lang="en-US" sz="2800" b="1" dirty="0">
                <a:solidFill>
                  <a:schemeClr val="bg1"/>
                </a:solidFill>
                <a:latin typeface="Arial"/>
              </a:rPr>
              <a:t>Demo </a:t>
            </a:r>
          </a:p>
        </p:txBody>
      </p:sp>
      <p:sp>
        <p:nvSpPr>
          <p:cNvPr id="63" name="Oval 62"/>
          <p:cNvSpPr/>
          <p:nvPr/>
        </p:nvSpPr>
        <p:spPr>
          <a:xfrm>
            <a:off x="4630388" y="1090123"/>
            <a:ext cx="1775666" cy="1603478"/>
          </a:xfrm>
          <a:prstGeom prst="ellipse">
            <a:avLst/>
          </a:prstGeom>
          <a:blipFill>
            <a:blip r:embed="rId3" cstate="print"/>
            <a:stretch>
              <a:fillRect/>
            </a:stretch>
          </a:blipFill>
          <a:ln>
            <a:noFill/>
          </a:ln>
          <a:effectLst>
            <a:outerShdw blurRad="584200" sx="112000" sy="112000" algn="ctr" rotWithShape="0">
              <a:schemeClr val="bg1">
                <a:alpha val="64000"/>
              </a:schemeClr>
            </a:outerShdw>
          </a:effectLst>
        </p:spPr>
        <p:style>
          <a:lnRef idx="1">
            <a:schemeClr val="accent1"/>
          </a:lnRef>
          <a:fillRef idx="3">
            <a:schemeClr val="accent1"/>
          </a:fillRef>
          <a:effectRef idx="2">
            <a:schemeClr val="accent1"/>
          </a:effectRef>
          <a:fontRef idx="minor">
            <a:schemeClr val="lt1"/>
          </a:fontRef>
        </p:style>
        <p:txBody>
          <a:bodyPr wrap="none" tIns="91440" anchor="ctr" anchorCtr="0">
            <a:noAutofit/>
          </a:bodyPr>
          <a:lstStyle/>
          <a:p>
            <a:pPr algn="ct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4" name="Text Box 31"/>
          <p:cNvSpPr txBox="1">
            <a:spLocks noChangeArrowheads="1"/>
          </p:cNvSpPr>
          <p:nvPr/>
        </p:nvSpPr>
        <p:spPr bwMode="auto">
          <a:xfrm>
            <a:off x="4826101" y="1590718"/>
            <a:ext cx="1415772" cy="461665"/>
          </a:xfrm>
          <a:prstGeom prst="rect">
            <a:avLst/>
          </a:prstGeom>
          <a:noFill/>
          <a:ln w="9525">
            <a:noFill/>
            <a:miter lim="800000"/>
            <a:headEnd/>
            <a:tailEnd/>
          </a:ln>
          <a:effectLst/>
        </p:spPr>
        <p:txBody>
          <a:bodyPr wrap="none">
            <a:spAutoFit/>
          </a:bodyPr>
          <a:lstStyle/>
          <a:p>
            <a:pPr algn="ctr" fontAlgn="auto">
              <a:spcBef>
                <a:spcPts val="0"/>
              </a:spcBef>
              <a:spcAft>
                <a:spcPts val="0"/>
              </a:spcAft>
            </a:pPr>
            <a:r>
              <a:rPr lang="en-US" sz="2400" b="1" dirty="0">
                <a:solidFill>
                  <a:schemeClr val="bg1"/>
                </a:solidFill>
                <a:latin typeface="Arial"/>
              </a:rPr>
              <a:t>Propose</a:t>
            </a:r>
          </a:p>
        </p:txBody>
      </p:sp>
      <p:sp>
        <p:nvSpPr>
          <p:cNvPr id="65" name="Oval 64"/>
          <p:cNvSpPr/>
          <p:nvPr/>
        </p:nvSpPr>
        <p:spPr>
          <a:xfrm>
            <a:off x="6790265" y="1090123"/>
            <a:ext cx="1775666" cy="1603478"/>
          </a:xfrm>
          <a:prstGeom prst="ellipse">
            <a:avLst/>
          </a:prstGeom>
          <a:blipFill>
            <a:blip r:embed="rId3" cstate="print"/>
            <a:stretch>
              <a:fillRect/>
            </a:stretch>
          </a:blipFill>
          <a:ln>
            <a:noFill/>
          </a:ln>
          <a:effectLst>
            <a:outerShdw blurRad="584200" sx="112000" sy="112000" algn="ctr" rotWithShape="0">
              <a:schemeClr val="bg1">
                <a:alpha val="64000"/>
              </a:schemeClr>
            </a:outerShdw>
          </a:effectLst>
        </p:spPr>
        <p:style>
          <a:lnRef idx="1">
            <a:schemeClr val="accent1"/>
          </a:lnRef>
          <a:fillRef idx="3">
            <a:schemeClr val="accent1"/>
          </a:fillRef>
          <a:effectRef idx="2">
            <a:schemeClr val="accent1"/>
          </a:effectRef>
          <a:fontRef idx="minor">
            <a:schemeClr val="lt1"/>
          </a:fontRef>
        </p:style>
        <p:txBody>
          <a:bodyPr wrap="none" tIns="91440" anchor="ctr" anchorCtr="0">
            <a:noAutofit/>
          </a:bodyPr>
          <a:lstStyle/>
          <a:p>
            <a:pPr algn="ct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6" name="Text Box 31"/>
          <p:cNvSpPr txBox="1">
            <a:spLocks noChangeArrowheads="1"/>
          </p:cNvSpPr>
          <p:nvPr/>
        </p:nvSpPr>
        <p:spPr bwMode="auto">
          <a:xfrm>
            <a:off x="7096047" y="1590718"/>
            <a:ext cx="1164101" cy="523220"/>
          </a:xfrm>
          <a:prstGeom prst="rect">
            <a:avLst/>
          </a:prstGeom>
          <a:noFill/>
          <a:ln w="9525">
            <a:noFill/>
            <a:miter lim="800000"/>
            <a:headEnd/>
            <a:tailEnd/>
          </a:ln>
          <a:effectLst/>
        </p:spPr>
        <p:txBody>
          <a:bodyPr wrap="none">
            <a:spAutoFit/>
          </a:bodyPr>
          <a:lstStyle/>
          <a:p>
            <a:pPr algn="ctr" fontAlgn="auto">
              <a:spcBef>
                <a:spcPts val="0"/>
              </a:spcBef>
              <a:spcAft>
                <a:spcPts val="0"/>
              </a:spcAft>
            </a:pPr>
            <a:r>
              <a:rPr lang="en-US" sz="2800" b="1" dirty="0">
                <a:solidFill>
                  <a:schemeClr val="bg1"/>
                </a:solidFill>
                <a:latin typeface="Arial"/>
              </a:rPr>
              <a:t>Close</a:t>
            </a:r>
          </a:p>
        </p:txBody>
      </p:sp>
      <p:sp>
        <p:nvSpPr>
          <p:cNvPr id="69" name="TextBox 68"/>
          <p:cNvSpPr txBox="1"/>
          <p:nvPr/>
        </p:nvSpPr>
        <p:spPr>
          <a:xfrm>
            <a:off x="7640168" y="5217442"/>
            <a:ext cx="1023037" cy="461665"/>
          </a:xfrm>
          <a:prstGeom prst="rect">
            <a:avLst/>
          </a:prstGeom>
          <a:noFill/>
          <a:ln w="28575">
            <a:noFill/>
          </a:ln>
        </p:spPr>
        <p:txBody>
          <a:bodyPr wrap="none" rtlCol="0">
            <a:spAutoFit/>
          </a:bodyPr>
          <a:lstStyle/>
          <a:p>
            <a:r>
              <a:rPr lang="en-US" sz="2400" b="1" dirty="0">
                <a:solidFill>
                  <a:srgbClr val="610206"/>
                </a:solidFill>
              </a:rPr>
              <a:t>Close</a:t>
            </a:r>
            <a:endParaRPr lang="en-US" sz="3000" b="1" dirty="0">
              <a:solidFill>
                <a:srgbClr val="610206"/>
              </a:solidFill>
            </a:endParaRPr>
          </a:p>
        </p:txBody>
      </p:sp>
      <p:cxnSp>
        <p:nvCxnSpPr>
          <p:cNvPr id="71" name="Straight Connector 70"/>
          <p:cNvCxnSpPr/>
          <p:nvPr/>
        </p:nvCxnSpPr>
        <p:spPr>
          <a:xfrm flipV="1">
            <a:off x="551793" y="5644056"/>
            <a:ext cx="8008883" cy="15765"/>
          </a:xfrm>
          <a:prstGeom prst="line">
            <a:avLst/>
          </a:prstGeom>
          <a:ln w="57150">
            <a:solidFill>
              <a:srgbClr val="98050E"/>
            </a:solidFill>
            <a:miter lim="800000"/>
          </a:ln>
        </p:spPr>
        <p:style>
          <a:lnRef idx="1">
            <a:schemeClr val="accent1"/>
          </a:lnRef>
          <a:fillRef idx="0">
            <a:schemeClr val="accent1"/>
          </a:fillRef>
          <a:effectRef idx="0">
            <a:schemeClr val="accent1"/>
          </a:effectRef>
          <a:fontRef idx="minor">
            <a:schemeClr val="tx1"/>
          </a:fontRef>
        </p:style>
      </p:cxnSp>
      <p:sp>
        <p:nvSpPr>
          <p:cNvPr id="74" name="Content Placeholder 1"/>
          <p:cNvSpPr txBox="1">
            <a:spLocks/>
          </p:cNvSpPr>
          <p:nvPr/>
        </p:nvSpPr>
        <p:spPr>
          <a:xfrm>
            <a:off x="362606" y="2908747"/>
            <a:ext cx="1923393" cy="1994352"/>
          </a:xfrm>
          <a:prstGeom prst="rect">
            <a:avLst/>
          </a:prstGeom>
        </p:spPr>
        <p:txBody>
          <a:bodyPr vert="horz" lIns="91440" tIns="45720" rIns="91440" bIns="45720" rtlCol="0">
            <a:noAutofit/>
          </a:bodyPr>
          <a:lstStyle/>
          <a:p>
            <a:pPr marL="111125" marR="0" lvl="0" indent="-111125" algn="ctr" defTabSz="914400" rtl="0" eaLnBrk="1" fontAlgn="auto" latinLnBrk="0" hangingPunct="1">
              <a:lnSpc>
                <a:spcPct val="90000"/>
              </a:lnSpc>
              <a:spcBef>
                <a:spcPts val="1200"/>
              </a:spcBef>
              <a:spcAft>
                <a:spcPts val="0"/>
              </a:spcAft>
              <a:buClr>
                <a:schemeClr val="bg1"/>
              </a:buClr>
              <a:buSzTx/>
              <a:buFont typeface="Arial" pitchFamily="34" charset="0"/>
              <a:buChar char="•"/>
              <a:tabLst/>
              <a:defRPr/>
            </a:pPr>
            <a:r>
              <a:rPr lang="en-US" dirty="0">
                <a:solidFill>
                  <a:schemeClr val="bg1"/>
                </a:solidFill>
              </a:rPr>
              <a:t>Discovery</a:t>
            </a:r>
            <a:endParaRPr lang="en-US" noProof="0" dirty="0">
              <a:solidFill>
                <a:schemeClr val="bg1"/>
              </a:solidFill>
            </a:endParaRPr>
          </a:p>
          <a:p>
            <a:pPr marL="111125" marR="0" lvl="0" indent="-111125" algn="ctr" defTabSz="914400" rtl="0" eaLnBrk="1" fontAlgn="auto" latinLnBrk="0" hangingPunct="1">
              <a:lnSpc>
                <a:spcPct val="90000"/>
              </a:lnSpc>
              <a:spcBef>
                <a:spcPts val="1200"/>
              </a:spcBef>
              <a:spcAft>
                <a:spcPts val="0"/>
              </a:spcAft>
              <a:buClr>
                <a:schemeClr val="bg1"/>
              </a:buClr>
              <a:buSzTx/>
              <a:buFont typeface="Arial" pitchFamily="34" charset="0"/>
              <a:buChar char="•"/>
              <a:tabLst/>
              <a:defRPr/>
            </a:pPr>
            <a:r>
              <a:rPr kumimoji="0" lang="en-US" i="0" u="none" strike="noStrike" kern="1200" cap="none" spc="0" normalizeH="0" baseline="0" dirty="0">
                <a:ln>
                  <a:noFill/>
                </a:ln>
                <a:solidFill>
                  <a:schemeClr val="bg1"/>
                </a:solidFill>
                <a:effectLst/>
                <a:uLnTx/>
                <a:uFillTx/>
                <a:latin typeface="+mn-lt"/>
                <a:ea typeface="+mn-ea"/>
                <a:cs typeface="+mn-cs"/>
              </a:rPr>
              <a:t>ID opportunities</a:t>
            </a:r>
          </a:p>
          <a:p>
            <a:pPr marL="111125" marR="0" lvl="0" indent="-111125" algn="ctr" defTabSz="914400" rtl="0" eaLnBrk="1" fontAlgn="auto" latinLnBrk="0" hangingPunct="1">
              <a:lnSpc>
                <a:spcPct val="90000"/>
              </a:lnSpc>
              <a:spcBef>
                <a:spcPts val="1200"/>
              </a:spcBef>
              <a:spcAft>
                <a:spcPts val="0"/>
              </a:spcAft>
              <a:buClr>
                <a:schemeClr val="bg1"/>
              </a:buClr>
              <a:buSzTx/>
              <a:buFont typeface="Arial" pitchFamily="34" charset="0"/>
              <a:buChar char="•"/>
              <a:tabLst/>
              <a:defRPr/>
            </a:pPr>
            <a:r>
              <a:rPr lang="en-US" noProof="0" dirty="0">
                <a:solidFill>
                  <a:schemeClr val="bg1"/>
                </a:solidFill>
              </a:rPr>
              <a:t>Verify need, budget &amp; buying power </a:t>
            </a:r>
            <a:endParaRPr kumimoji="0" lang="en-US" i="0" u="none" strike="noStrike" kern="1200" cap="none" spc="0" normalizeH="0" baseline="0" noProof="0" dirty="0">
              <a:ln>
                <a:noFill/>
              </a:ln>
              <a:solidFill>
                <a:schemeClr val="bg1"/>
              </a:solidFill>
              <a:effectLst/>
              <a:uLnTx/>
              <a:uFillTx/>
              <a:latin typeface="+mn-lt"/>
              <a:ea typeface="+mn-ea"/>
              <a:cs typeface="+mn-cs"/>
            </a:endParaRPr>
          </a:p>
        </p:txBody>
      </p:sp>
      <p:sp>
        <p:nvSpPr>
          <p:cNvPr id="76" name="Content Placeholder 1"/>
          <p:cNvSpPr txBox="1">
            <a:spLocks/>
          </p:cNvSpPr>
          <p:nvPr/>
        </p:nvSpPr>
        <p:spPr>
          <a:xfrm>
            <a:off x="2422633" y="2908747"/>
            <a:ext cx="1923393" cy="1700048"/>
          </a:xfrm>
          <a:prstGeom prst="rect">
            <a:avLst/>
          </a:prstGeom>
        </p:spPr>
        <p:txBody>
          <a:bodyPr vert="horz" lIns="91440" tIns="45720" rIns="91440" bIns="45720" rtlCol="0">
            <a:noAutofit/>
          </a:bodyPr>
          <a:lstStyle/>
          <a:p>
            <a:pPr marL="111125" marR="0" lvl="0" indent="-111125" algn="ctr" defTabSz="914400" rtl="0" eaLnBrk="1" fontAlgn="auto" latinLnBrk="0" hangingPunct="1">
              <a:lnSpc>
                <a:spcPct val="90000"/>
              </a:lnSpc>
              <a:spcBef>
                <a:spcPts val="1200"/>
              </a:spcBef>
              <a:spcAft>
                <a:spcPts val="0"/>
              </a:spcAft>
              <a:buClr>
                <a:schemeClr val="bg1"/>
              </a:buClr>
              <a:buSzTx/>
              <a:buFont typeface="Arial" pitchFamily="34" charset="0"/>
              <a:buChar char="•"/>
              <a:tabLst/>
              <a:defRPr/>
            </a:pPr>
            <a:r>
              <a:rPr lang="en-US" noProof="0" dirty="0">
                <a:solidFill>
                  <a:schemeClr val="bg1"/>
                </a:solidFill>
              </a:rPr>
              <a:t>Show solution</a:t>
            </a:r>
          </a:p>
          <a:p>
            <a:pPr marL="111125" marR="0" lvl="0" indent="-111125" algn="ctr" defTabSz="914400" rtl="0" eaLnBrk="1" fontAlgn="auto" latinLnBrk="0" hangingPunct="1">
              <a:lnSpc>
                <a:spcPct val="90000"/>
              </a:lnSpc>
              <a:spcBef>
                <a:spcPts val="1200"/>
              </a:spcBef>
              <a:spcAft>
                <a:spcPts val="0"/>
              </a:spcAft>
              <a:buClr>
                <a:schemeClr val="bg1"/>
              </a:buClr>
              <a:buSzTx/>
              <a:buFont typeface="Arial" pitchFamily="34" charset="0"/>
              <a:buChar char="•"/>
              <a:tabLst/>
              <a:defRPr/>
            </a:pPr>
            <a:r>
              <a:rPr lang="en-US" dirty="0">
                <a:solidFill>
                  <a:schemeClr val="bg1"/>
                </a:solidFill>
              </a:rPr>
              <a:t>User customer network, &amp; devices</a:t>
            </a:r>
          </a:p>
          <a:p>
            <a:pPr marL="111125" marR="0" lvl="0" indent="-111125" algn="ctr" defTabSz="914400" rtl="0" eaLnBrk="1" fontAlgn="auto" latinLnBrk="0" hangingPunct="1">
              <a:lnSpc>
                <a:spcPct val="90000"/>
              </a:lnSpc>
              <a:spcBef>
                <a:spcPts val="1200"/>
              </a:spcBef>
              <a:spcAft>
                <a:spcPts val="0"/>
              </a:spcAft>
              <a:buClr>
                <a:schemeClr val="bg1"/>
              </a:buClr>
              <a:buSzTx/>
              <a:buFont typeface="Arial" pitchFamily="34" charset="0"/>
              <a:buChar char="•"/>
              <a:tabLst/>
              <a:defRPr/>
            </a:pPr>
            <a:r>
              <a:rPr lang="en-US" dirty="0">
                <a:solidFill>
                  <a:schemeClr val="bg1"/>
                </a:solidFill>
              </a:rPr>
              <a:t>Share use cases</a:t>
            </a:r>
            <a:endParaRPr kumimoji="0" lang="en-US" i="0" u="none" strike="noStrike" kern="1200" cap="none" spc="0" normalizeH="0" baseline="0" noProof="0" dirty="0">
              <a:ln>
                <a:noFill/>
              </a:ln>
              <a:solidFill>
                <a:schemeClr val="bg1"/>
              </a:solidFill>
              <a:effectLst/>
              <a:uLnTx/>
              <a:uFillTx/>
              <a:latin typeface="+mn-lt"/>
              <a:ea typeface="+mn-ea"/>
              <a:cs typeface="+mn-cs"/>
            </a:endParaRPr>
          </a:p>
        </p:txBody>
      </p:sp>
      <p:sp>
        <p:nvSpPr>
          <p:cNvPr id="77" name="Content Placeholder 1"/>
          <p:cNvSpPr txBox="1">
            <a:spLocks/>
          </p:cNvSpPr>
          <p:nvPr/>
        </p:nvSpPr>
        <p:spPr>
          <a:xfrm>
            <a:off x="4561488" y="2908747"/>
            <a:ext cx="1923393" cy="1878718"/>
          </a:xfrm>
          <a:prstGeom prst="rect">
            <a:avLst/>
          </a:prstGeom>
        </p:spPr>
        <p:txBody>
          <a:bodyPr vert="horz" lIns="91440" tIns="45720" rIns="91440" bIns="45720" rtlCol="0">
            <a:noAutofit/>
          </a:bodyPr>
          <a:lstStyle/>
          <a:p>
            <a:pPr marL="111125" marR="0" lvl="0" indent="-111125" algn="ctr" defTabSz="914400" rtl="0" eaLnBrk="1" fontAlgn="auto" latinLnBrk="0" hangingPunct="1">
              <a:lnSpc>
                <a:spcPct val="90000"/>
              </a:lnSpc>
              <a:spcBef>
                <a:spcPts val="1200"/>
              </a:spcBef>
              <a:spcAft>
                <a:spcPts val="0"/>
              </a:spcAft>
              <a:buClr>
                <a:schemeClr val="bg1"/>
              </a:buClr>
              <a:buSzTx/>
              <a:buFont typeface="Arial" pitchFamily="34" charset="0"/>
              <a:buChar char="•"/>
              <a:tabLst/>
              <a:defRPr/>
            </a:pPr>
            <a:r>
              <a:rPr lang="en-US" dirty="0">
                <a:solidFill>
                  <a:schemeClr val="bg1"/>
                </a:solidFill>
              </a:rPr>
              <a:t>More</a:t>
            </a:r>
            <a:r>
              <a:rPr lang="en-US" noProof="0" dirty="0">
                <a:solidFill>
                  <a:schemeClr val="bg1"/>
                </a:solidFill>
              </a:rPr>
              <a:t> demos needed?</a:t>
            </a:r>
          </a:p>
          <a:p>
            <a:pPr marL="111125" marR="0" lvl="0" indent="-111125" algn="ctr" defTabSz="914400" rtl="0" eaLnBrk="1" fontAlgn="auto" latinLnBrk="0" hangingPunct="1">
              <a:lnSpc>
                <a:spcPct val="90000"/>
              </a:lnSpc>
              <a:spcBef>
                <a:spcPts val="1200"/>
              </a:spcBef>
              <a:spcAft>
                <a:spcPts val="0"/>
              </a:spcAft>
              <a:buClr>
                <a:schemeClr val="bg1"/>
              </a:buClr>
              <a:buSzTx/>
              <a:buFont typeface="Arial" pitchFamily="34" charset="0"/>
              <a:buChar char="•"/>
              <a:tabLst/>
              <a:defRPr/>
            </a:pPr>
            <a:r>
              <a:rPr lang="en-US" dirty="0">
                <a:solidFill>
                  <a:schemeClr val="bg1"/>
                </a:solidFill>
              </a:rPr>
              <a:t>Build proposal</a:t>
            </a:r>
          </a:p>
          <a:p>
            <a:pPr marL="111125" marR="0" lvl="0" indent="-111125" algn="ctr" defTabSz="914400" rtl="0" eaLnBrk="1" fontAlgn="auto" latinLnBrk="0" hangingPunct="1">
              <a:lnSpc>
                <a:spcPct val="90000"/>
              </a:lnSpc>
              <a:spcBef>
                <a:spcPts val="1200"/>
              </a:spcBef>
              <a:spcAft>
                <a:spcPts val="0"/>
              </a:spcAft>
              <a:buClr>
                <a:schemeClr val="bg1"/>
              </a:buClr>
              <a:buSzTx/>
              <a:buFont typeface="Arial" pitchFamily="34" charset="0"/>
              <a:buChar char="•"/>
              <a:tabLst/>
              <a:defRPr/>
            </a:pPr>
            <a:r>
              <a:rPr lang="en-US" noProof="0" dirty="0">
                <a:solidFill>
                  <a:schemeClr val="bg1"/>
                </a:solidFill>
              </a:rPr>
              <a:t>Prepare quote</a:t>
            </a:r>
          </a:p>
          <a:p>
            <a:pPr marL="111125" marR="0" lvl="0" indent="-111125" algn="ctr" defTabSz="914400" rtl="0" eaLnBrk="1" fontAlgn="auto" latinLnBrk="0" hangingPunct="1">
              <a:lnSpc>
                <a:spcPct val="90000"/>
              </a:lnSpc>
              <a:spcBef>
                <a:spcPts val="1200"/>
              </a:spcBef>
              <a:spcAft>
                <a:spcPts val="0"/>
              </a:spcAft>
              <a:buClr>
                <a:schemeClr val="bg1"/>
              </a:buClr>
              <a:buSzTx/>
              <a:buFont typeface="Arial" pitchFamily="34" charset="0"/>
              <a:buChar char="•"/>
              <a:tabLst/>
              <a:defRPr/>
            </a:pPr>
            <a:r>
              <a:rPr lang="en-US" dirty="0">
                <a:solidFill>
                  <a:schemeClr val="bg1"/>
                </a:solidFill>
              </a:rPr>
              <a:t>Deliver pitch</a:t>
            </a:r>
            <a:endParaRPr kumimoji="0" lang="en-US" i="0" u="none" strike="noStrike" kern="1200" cap="none" spc="0" normalizeH="0" baseline="0" noProof="0" dirty="0">
              <a:ln>
                <a:noFill/>
              </a:ln>
              <a:solidFill>
                <a:schemeClr val="bg1"/>
              </a:solidFill>
              <a:effectLst/>
              <a:uLnTx/>
              <a:uFillTx/>
              <a:latin typeface="+mn-lt"/>
              <a:ea typeface="+mn-ea"/>
              <a:cs typeface="+mn-cs"/>
            </a:endParaRPr>
          </a:p>
        </p:txBody>
      </p:sp>
      <p:sp>
        <p:nvSpPr>
          <p:cNvPr id="78" name="Content Placeholder 1"/>
          <p:cNvSpPr txBox="1">
            <a:spLocks/>
          </p:cNvSpPr>
          <p:nvPr/>
        </p:nvSpPr>
        <p:spPr>
          <a:xfrm>
            <a:off x="6668811" y="2908747"/>
            <a:ext cx="1923393" cy="2115204"/>
          </a:xfrm>
          <a:prstGeom prst="rect">
            <a:avLst/>
          </a:prstGeom>
        </p:spPr>
        <p:txBody>
          <a:bodyPr vert="horz" lIns="91440" tIns="45720" rIns="91440" bIns="45720" rtlCol="0">
            <a:noAutofit/>
          </a:bodyPr>
          <a:lstStyle/>
          <a:p>
            <a:pPr marL="111125" marR="0" lvl="0" indent="-111125" algn="ctr" defTabSz="914400" rtl="0" eaLnBrk="1" fontAlgn="auto" latinLnBrk="0" hangingPunct="1">
              <a:lnSpc>
                <a:spcPct val="90000"/>
              </a:lnSpc>
              <a:spcBef>
                <a:spcPts val="1200"/>
              </a:spcBef>
              <a:spcAft>
                <a:spcPts val="0"/>
              </a:spcAft>
              <a:buClr>
                <a:schemeClr val="bg1"/>
              </a:buClr>
              <a:buSzTx/>
              <a:buFont typeface="Arial" pitchFamily="34" charset="0"/>
              <a:buChar char="•"/>
              <a:tabLst/>
              <a:defRPr/>
            </a:pPr>
            <a:r>
              <a:rPr lang="en-US" noProof="0" dirty="0">
                <a:solidFill>
                  <a:schemeClr val="bg1"/>
                </a:solidFill>
              </a:rPr>
              <a:t>Overcome objections</a:t>
            </a:r>
          </a:p>
          <a:p>
            <a:pPr marL="111125" marR="0" lvl="0" indent="-111125" algn="ctr" defTabSz="914400" rtl="0" eaLnBrk="1" fontAlgn="auto" latinLnBrk="0" hangingPunct="1">
              <a:lnSpc>
                <a:spcPct val="90000"/>
              </a:lnSpc>
              <a:spcBef>
                <a:spcPts val="1200"/>
              </a:spcBef>
              <a:spcAft>
                <a:spcPts val="0"/>
              </a:spcAft>
              <a:buClr>
                <a:schemeClr val="bg1"/>
              </a:buClr>
              <a:buSzTx/>
              <a:buFont typeface="Arial" pitchFamily="34" charset="0"/>
              <a:buChar char="•"/>
              <a:tabLst/>
              <a:defRPr/>
            </a:pPr>
            <a:r>
              <a:rPr lang="en-US" dirty="0">
                <a:solidFill>
                  <a:schemeClr val="bg1"/>
                </a:solidFill>
              </a:rPr>
              <a:t>Quote</a:t>
            </a:r>
          </a:p>
          <a:p>
            <a:pPr marL="111125" marR="0" lvl="0" indent="-111125" algn="ctr" defTabSz="914400" rtl="0" eaLnBrk="1" fontAlgn="auto" latinLnBrk="0" hangingPunct="1">
              <a:lnSpc>
                <a:spcPct val="90000"/>
              </a:lnSpc>
              <a:spcBef>
                <a:spcPts val="1200"/>
              </a:spcBef>
              <a:spcAft>
                <a:spcPts val="0"/>
              </a:spcAft>
              <a:buClr>
                <a:schemeClr val="bg1"/>
              </a:buClr>
              <a:buSzTx/>
              <a:buFont typeface="Arial" pitchFamily="34" charset="0"/>
              <a:buChar char="•"/>
              <a:tabLst/>
              <a:defRPr/>
            </a:pPr>
            <a:r>
              <a:rPr lang="en-US" noProof="0" dirty="0">
                <a:solidFill>
                  <a:schemeClr val="bg1"/>
                </a:solidFill>
              </a:rPr>
              <a:t>On-site evaluation</a:t>
            </a:r>
          </a:p>
          <a:p>
            <a:pPr marL="111125" marR="0" lvl="0" indent="-111125" algn="ctr" defTabSz="914400" rtl="0" eaLnBrk="1" fontAlgn="auto" latinLnBrk="0" hangingPunct="1">
              <a:lnSpc>
                <a:spcPct val="90000"/>
              </a:lnSpc>
              <a:spcBef>
                <a:spcPts val="1200"/>
              </a:spcBef>
              <a:spcAft>
                <a:spcPts val="0"/>
              </a:spcAft>
              <a:buClr>
                <a:schemeClr val="bg1"/>
              </a:buClr>
              <a:buSzTx/>
              <a:buFont typeface="Arial" pitchFamily="34" charset="0"/>
              <a:buChar char="•"/>
              <a:tabLst/>
              <a:defRPr/>
            </a:pPr>
            <a:r>
              <a:rPr lang="en-US" dirty="0">
                <a:solidFill>
                  <a:schemeClr val="bg1"/>
                </a:solidFill>
              </a:rPr>
              <a:t>Sign</a:t>
            </a:r>
            <a:endParaRPr kumimoji="0" lang="en-US"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xmlns="" val="51945017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2"/>
  <p:tag name="MMPROD_UIDATA" val="&lt;database version=&quot;8.0&quot;&gt;&lt;object type=&quot;1&quot; unique_id=&quot;10001&quot;&gt;&lt;object type=&quot;2&quot; unique_id=&quot;10002&quot;&gt;&lt;object type=&quot;3&quot; unique_id=&quot;10007&quot;&gt;&lt;property id=&quot;20148&quot; value=&quot;5&quot;/&gt;&lt;property id=&quot;20300&quot; value=&quot;Slide 1 - &amp;quot;Commit Phase Review Presentation&amp;quot;&quot;/&gt;&lt;property id=&quot;20307&quot; value=&quot;287&quot;/&gt;&lt;/object&gt;&lt;object type=&quot;3&quot; unique_id=&quot;10008&quot;&gt;&lt;property id=&quot;20148&quot; value=&quot;5&quot;/&gt;&lt;property id=&quot;20300&quot; value=&quot;Slide 2 - &amp;quot;Changes from Draft to Final Deck&amp;quot;&quot;/&gt;&lt;property id=&quot;20307&quot; value=&quot;288&quot;/&gt;&lt;/object&gt;&lt;object type=&quot;3&quot; unique_id=&quot;10009&quot;&gt;&lt;property id=&quot;20148&quot; value=&quot;5&quot;/&gt;&lt;property id=&quot;20300&quot; value=&quot;Slide 3 - &amp;quot;Executive Summary&amp;quot;&quot;/&gt;&lt;property id=&quot;20307&quot; value=&quot;333&quot;/&gt;&lt;/object&gt;&lt;object type=&quot;3&quot; unique_id=&quot;10012&quot;&gt;&lt;property id=&quot;20148&quot; value=&quot;5&quot;/&gt;&lt;property id=&quot;20300&quot; value=&quot;Slide 6 - &amp;quot;Release Content –  SCOPIA V8 Multi-tenant Cloud Platform&amp;quot;&quot;/&gt;&lt;property id=&quot;20307&quot; value=&quot;309&quot;/&gt;&lt;/object&gt;&lt;object type=&quot;3&quot; unique_id=&quot;10013&quot;&gt;&lt;property id=&quot;20148&quot; value=&quot;5&quot;/&gt;&lt;property id=&quot;20300&quot; value=&quot;Slide 13 - &amp;quot;Scopia Solution 8.0  - Open S1/S2/S3&amp;quot;&quot;/&gt;&lt;property id=&quot;20307&quot; value=&quot;339&quot;/&gt;&lt;/object&gt;&lt;object type=&quot;3&quot; unique_id=&quot;10014&quot;&gt;&lt;property id=&quot;20148&quot; value=&quot;5&quot;/&gt;&lt;property id=&quot;20300&quot; value=&quot;Slide 7 - &amp;quot;Products/Services Interdependencies&amp;quot;&quot;/&gt;&lt;property id=&quot;20307&quot; value=&quot;323&quot;/&gt;&lt;/object&gt;&lt;object type=&quot;3&quot; unique_id=&quot;10015&quot;&gt;&lt;property id=&quot;20148&quot; value=&quot;5&quot;/&gt;&lt;property id=&quot;20300&quot; value=&quot;Slide 8 - &amp;quot;Pricing Summary – Reference&amp;quot;&quot;/&gt;&lt;property id=&quot;20307&quot; value=&quot;324&quot;/&gt;&lt;/object&gt;&lt;object type=&quot;3&quot; unique_id=&quot;10017&quot;&gt;&lt;property id=&quot;20148&quot; value=&quot;5&quot;/&gt;&lt;property id=&quot;20300&quot; value=&quot;Slide 11 - &amp;quot;Market Introduction Plan&amp;quot;&quot;/&gt;&lt;property id=&quot;20307&quot; value=&quot;343&quot;/&gt;&lt;/object&gt;&lt;object type=&quot;3&quot; unique_id=&quot;10018&quot;&gt;&lt;property id=&quot;20148&quot; value=&quot;5&quot;/&gt;&lt;property id=&quot;20300&quot; value=&quot;Slide 12 - &amp;quot;Quality&amp;quot;&quot;/&gt;&lt;property id=&quot;20307&quot; value=&quot;291&quot;/&gt;&lt;/object&gt;&lt;object type=&quot;3&quot; unique_id=&quot;10022&quot;&gt;&lt;property id=&quot;20148&quot; value=&quot;5&quot;/&gt;&lt;property id=&quot;20300&quot; value=&quot;Slide 14 - &amp;quot;Prospective Trial Customers&amp;quot;&quot;/&gt;&lt;property id=&quot;20307&quot; value=&quot;325&quot;/&gt;&lt;/object&gt;&lt;object type=&quot;3&quot; unique_id=&quot;10023&quot;&gt;&lt;property id=&quot;20148&quot; value=&quot;5&quot;/&gt;&lt;property id=&quot;20300&quot; value=&quot;Slide 15 - &amp;quot;Deliverables Checklist&amp;quot;&quot;/&gt;&lt;property id=&quot;20307&quot; value=&quot;326&quot;/&gt;&lt;/object&gt;&lt;object type=&quot;3&quot; unique_id=&quot;10024&quot;&gt;&lt;property id=&quot;20148&quot; value=&quot;5&quot;/&gt;&lt;property id=&quot;20300&quot; value=&quot;Slide 16 - &amp;quot;Deliverables Checklist&amp;quot;&quot;/&gt;&lt;property id=&quot;20307&quot; value=&quot;327&quot;/&gt;&lt;/object&gt;&lt;object type=&quot;3&quot; unique_id=&quot;10026&quot;&gt;&lt;property id=&quot;20148&quot; value=&quot;5&quot;/&gt;&lt;property id=&quot;20300&quot; value=&quot;Slide 18 - &amp;quot;Program Risks&amp;quot;&quot;/&gt;&lt;property id=&quot;20307&quot; value=&quot;302&quot;/&gt;&lt;/object&gt;&lt;object type=&quot;3&quot; unique_id=&quot;10027&quot;&gt;&lt;property id=&quot;20148&quot; value=&quot;5&quot;/&gt;&lt;property id=&quot;20300&quot; value=&quot;Slide 19 - &amp;quot;Program Schedule&amp;quot;&quot;/&gt;&lt;property id=&quot;20307&quot; value=&quot;303&quot;/&gt;&lt;/object&gt;&lt;object type=&quot;3&quot; unique_id=&quot;10028&quot;&gt;&lt;property id=&quot;20148&quot; value=&quot;5&quot;/&gt;&lt;property id=&quot;20300&quot; value=&quot;Slide 20 - &amp;quot;Functional Area Readiness&amp;quot;&quot;/&gt;&lt;property id=&quot;20307&quot; value=&quot;304&quot;/&gt;&lt;/object&gt;&lt;object type=&quot;3&quot; unique_id=&quot;10029&quot;&gt;&lt;property id=&quot;20148&quot; value=&quot;5&quot;/&gt;&lt;property id=&quot;20300&quot; value=&quot;Slide 21 - &amp;quot;Recommendation&amp;quot;&quot;/&gt;&lt;property id=&quot;20307&quot; value=&quot;305&quot;/&gt;&lt;/object&gt;&lt;object type=&quot;3&quot; unique_id=&quot;10030&quot;&gt;&lt;property id=&quot;20148&quot; value=&quot;5&quot;/&gt;&lt;property id=&quot;20300&quot; value=&quot;Slide 22 - &amp;quot;Backup Material&amp;quot;&quot;/&gt;&lt;property id=&quot;20307&quot; value=&quot;306&quot;/&gt;&lt;/object&gt;&lt;object type=&quot;3&quot; unique_id=&quot;10032&quot;&gt;&lt;property id=&quot;20148&quot; value=&quot;5&quot;/&gt;&lt;property id=&quot;20300&quot; value=&quot;Slide 23 - &amp;quot;Program Overview – Roadmap &amp;quot;&quot;/&gt;&lt;property id=&quot;20307&quot; value=&quot;319&quot;/&gt;&lt;/object&gt;&lt;object type=&quot;3&quot; unique_id=&quot;10033&quot;&gt;&lt;property id=&quot;20148&quot; value=&quot;5&quot;/&gt;&lt;property id=&quot;20300&quot; value=&quot;Slide 24 - &amp;quot;Program Overview – Value Proposition&amp;quot;&quot;/&gt;&lt;property id=&quot;20307&quot; value=&quot;320&quot;/&gt;&lt;/object&gt;&lt;object type=&quot;3&quot; unique_id=&quot;10034&quot;&gt;&lt;property id=&quot;20148&quot; value=&quot;5&quot;/&gt;&lt;property id=&quot;20300&quot; value=&quot;Slide 25 - &amp;quot;Market Analysis – 1/2&amp;quot;&quot;/&gt;&lt;property id=&quot;20307&quot; value=&quot;321&quot;/&gt;&lt;/object&gt;&lt;object type=&quot;3&quot; unique_id=&quot;10035&quot;&gt;&lt;property id=&quot;20148&quot; value=&quot;5&quot;/&gt;&lt;property id=&quot;20300&quot; value=&quot;Slide 27 - &amp;quot;Typical Deployment Scenarios Basic Deployment Overview&amp;quot;&quot;/&gt;&lt;property id=&quot;20307&quot; value=&quot;342&quot;/&gt;&lt;/object&gt;&lt;object type=&quot;3&quot; unique_id=&quot;10036&quot;&gt;&lt;property id=&quot;20148&quot; value=&quot;5&quot;/&gt;&lt;property id=&quot;20300&quot; value=&quot;Slide 31 - &amp;quot;Localization &amp;amp; Homologation Summary&amp;quot;&quot;/&gt;&lt;property id=&quot;20307&quot; value=&quot;313&quot;/&gt;&lt;/object&gt;&lt;object type=&quot;3&quot; unique_id=&quot;10038&quot;&gt;&lt;property id=&quot;20148&quot; value=&quot;5&quot;/&gt;&lt;property id=&quot;20300&quot; value=&quot;Slide 5 - &amp;quot;VaaS Hosted Solution for SPs/SIs&amp;quot;&quot;/&gt;&lt;property id=&quot;20307&quot; value=&quot;344&quot;/&gt;&lt;/object&gt;&lt;object type=&quot;3&quot; unique_id=&quot;10039&quot;&gt;&lt;property id=&quot;20148&quot; value=&quot;5&quot;/&gt;&lt;property id=&quot;20300&quot; value=&quot;Slide 17 - &amp;quot;Phase Review Assurance Criteria&amp;quot;&quot;/&gt;&lt;property id=&quot;20307&quot; value=&quot;345&quot;/&gt;&lt;/object&gt;&lt;object type=&quot;3&quot; unique_id=&quot;10041&quot;&gt;&lt;property id=&quot;20148&quot; value=&quot;5&quot;/&gt;&lt;property id=&quot;20300&quot; value=&quot;Slide 28 - &amp;quot;Radvision – VaaS Hosting Readiness Status (review ongoing)&amp;quot;&quot;/&gt;&lt;property id=&quot;20307&quot; value=&quot;346&quot;/&gt;&lt;/object&gt;&lt;object type=&quot;3&quot; unique_id=&quot;10042&quot;&gt;&lt;property id=&quot;20148&quot; value=&quot;5&quot;/&gt;&lt;property id=&quot;20300&quot; value=&quot;Slide 29 - &amp;quot;Radvision – VaaS Hosting Readiness Status (review ongoing)&amp;quot;&quot;/&gt;&lt;property id=&quot;20307&quot; value=&quot;347&quot;/&gt;&lt;/object&gt;&lt;object type=&quot;3&quot; unique_id=&quot;10043&quot;&gt;&lt;property id=&quot;20148&quot; value=&quot;5&quot;/&gt;&lt;property id=&quot;20300&quot; value=&quot;Slide 30 - &amp;quot;Supplier Agreement Review Highlights&amp;quot;&quot;/&gt;&lt;property id=&quot;20307&quot; value=&quot;348&quot;/&gt;&lt;/object&gt;&lt;object type=&quot;3&quot; unique_id=&quot;10044&quot;&gt;&lt;property id=&quot;20148&quot; value=&quot;5&quot;/&gt;&lt;property id=&quot;20300&quot; value=&quot;Slide 4 - &amp;quot;VaaS Overview &amp;quot;&quot;/&gt;&lt;property id=&quot;20307&quot; value=&quot;349&quot;/&gt;&lt;/object&gt;&lt;object type=&quot;3&quot; unique_id=&quot;10045&quot;&gt;&lt;property id=&quot;20148&quot; value=&quot;5&quot;/&gt;&lt;property id=&quot;20300&quot; value=&quot;Slide 9 - &amp;quot;VaaS Revenue Model - DRAFT&amp;quot;&quot;/&gt;&lt;property id=&quot;20307&quot; value=&quot;350&quot;/&gt;&lt;/object&gt;&lt;object type=&quot;3&quot; unique_id=&quot;10046&quot;&gt;&lt;property id=&quot;20148&quot; value=&quot;5&quot;/&gt;&lt;property id=&quot;20300&quot; value=&quot;Slide 10 - &amp;quot;VaaS Business Case - DRAFT&amp;quot;&quot;/&gt;&lt;property id=&quot;20307&quot; value=&quot;351&quot;/&gt;&lt;/object&gt;&lt;object type=&quot;3&quot; unique_id=&quot;10164&quot;&gt;&lt;property id=&quot;20148&quot; value=&quot;5&quot;/&gt;&lt;property id=&quot;20300&quot; value=&quot;Slide 26 - &amp;quot;Market Analysis – 2/2&amp;quot;&quot;/&gt;&lt;property id=&quot;20307&quot; value=&quot;352&quot;/&gt;&lt;/object&gt;&lt;/object&gt;&lt;object type=&quot;8&quot; unique_id=&quot;10006&quot;&gt;&lt;/object&gt;&lt;/object&gt;&lt;/database&gt;"/>
  <p:tag name="SECTOMILLISECCONVERTED" val="1"/>
</p:tagLst>
</file>

<file path=ppt/theme/theme1.xml><?xml version="1.0" encoding="utf-8"?>
<a:theme xmlns:a="http://schemas.openxmlformats.org/drawingml/2006/main" name="blank">
  <a:themeElements>
    <a:clrScheme name="Office">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miter lim="800000"/>
        </a:ln>
      </a:spPr>
      <a:bodyPr rtlCol="0" anchor="ctr"/>
      <a:lstStyle>
        <a:defPPr algn="ctr">
          <a:lnSpc>
            <a:spcPct val="90000"/>
          </a:lnSpc>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smtClean="0"/>
        </a:defPPr>
      </a:lstStyle>
    </a:txDef>
  </a:objectDefaults>
  <a:extraClrSchemeLst/>
  <a:custClrLst>
    <a:custClr name="Custom Color 1">
      <a:srgbClr val="98050E"/>
    </a:custClr>
    <a:custClr name="Custom Color 2">
      <a:srgbClr val="610206"/>
    </a:custClr>
    <a:custClr name="Custom Color 3">
      <a:srgbClr val="646464"/>
    </a:custClr>
    <a:custClr name="Custom Color 4">
      <a:srgbClr val="323232"/>
    </a:custClr>
    <a:custClr name="Custom Color 5">
      <a:srgbClr val="4B80B6"/>
    </a:custClr>
    <a:custClr name="Custom Color 6">
      <a:srgbClr val="325887"/>
    </a:custClr>
    <a:custClr name="Custom Color 7">
      <a:srgbClr val="D55D21"/>
    </a:custClr>
    <a:custClr name="Custom Color 8">
      <a:srgbClr val="8F3C0F"/>
    </a:custClr>
    <a:custClr name="Custom Color 9">
      <a:srgbClr val="87A239"/>
    </a:custClr>
    <a:custClr name="Custom Color 10">
      <a:srgbClr val="576820"/>
    </a:custClr>
    <a:custClr name="Custom Color 11">
      <a:srgbClr val="279199"/>
    </a:custClr>
    <a:custClr name="Custom Color 12">
      <a:srgbClr val="15535A"/>
    </a:custClr>
  </a:custClrLst>
</a:theme>
</file>

<file path=ppt/theme/theme2.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F7568D7401164993F33896FA223DD000399DD9B5CC846D4B8A414BFBE0C11E77" ma:contentTypeVersion="1" ma:contentTypeDescription="Create a new document." ma:contentTypeScope="" ma:versionID="488a9b0435068804abe2e69874343566">
  <xsd:schema xmlns:xsd="http://www.w3.org/2001/XMLSchema" xmlns:p="http://schemas.microsoft.com/office/2006/metadata/properties" targetNamespace="http://schemas.microsoft.com/office/2006/metadata/properties" ma:root="true" ma:fieldsID="c98d2413ba54f3d65cc7782521fb818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2712B57-03F8-4226-97CA-FC89AAA339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F8DE2BA-0C31-43CE-B75C-73E20DFF2405}">
  <ds:schemaRefs>
    <ds:schemaRef ds:uri="http://schemas.microsoft.com/sharepoint/v3/contenttype/forms"/>
  </ds:schemaRefs>
</ds:datastoreItem>
</file>

<file path=customXml/itemProps3.xml><?xml version="1.0" encoding="utf-8"?>
<ds:datastoreItem xmlns:ds="http://schemas.openxmlformats.org/officeDocument/2006/customXml" ds:itemID="{7A8D5130-E7AA-4BB5-B177-D4CDCB78CADC}">
  <ds:schemaRefs>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1357</Words>
  <Application>Microsoft Office PowerPoint</Application>
  <PresentationFormat>On-screen Show (4:3)</PresentationFormat>
  <Paragraphs>300</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vt:lpstr>
      <vt:lpstr>Slide 1</vt:lpstr>
      <vt:lpstr>What We’ll Talk About Today</vt:lpstr>
      <vt:lpstr>Today’s Market for Video Continues to Grow, but with a Significant Shift…</vt:lpstr>
      <vt:lpstr>How You Can Make Money 4 Reasons Why</vt:lpstr>
      <vt:lpstr>Why Your Customers Need It Scopia XT5000 with IP Office</vt:lpstr>
      <vt:lpstr>Why You Need To Sell It Scopia XT5000 with IP Office</vt:lpstr>
      <vt:lpstr>Slide 7</vt:lpstr>
      <vt:lpstr>Slide 8</vt:lpstr>
      <vt:lpstr>Accelerated Sales Cycle</vt:lpstr>
      <vt:lpstr>Tools to Help You Sell</vt:lpstr>
      <vt:lpstr>Limited-time Promotional Offer Now Included in Win with IP Office!</vt:lpstr>
      <vt:lpstr>Get Started Now</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VCaaS R1 Commit</dc:title>
  <dc:creator/>
  <cp:lastModifiedBy/>
  <cp:revision>1</cp:revision>
  <dcterms:created xsi:type="dcterms:W3CDTF">2012-06-14T14:38:59Z</dcterms:created>
  <dcterms:modified xsi:type="dcterms:W3CDTF">2013-03-15T15:26:29Z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0x0101005CF7568D7401164993F33896FA223DD000399DD9B5CC846D4B8A414BFBE0C11E77</vt:lpwstr>
  </property>
</Properties>
</file>